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8"/>
  </p:notesMasterIdLst>
  <p:sldIdLst>
    <p:sldId id="524" r:id="rId5"/>
    <p:sldId id="364" r:id="rId6"/>
    <p:sldId id="800" r:id="rId7"/>
    <p:sldId id="1537" r:id="rId8"/>
    <p:sldId id="1521" r:id="rId9"/>
    <p:sldId id="1935" r:id="rId10"/>
    <p:sldId id="1890" r:id="rId11"/>
    <p:sldId id="1934" r:id="rId12"/>
    <p:sldId id="1930" r:id="rId13"/>
    <p:sldId id="1933" r:id="rId14"/>
    <p:sldId id="1927" r:id="rId15"/>
    <p:sldId id="1923" r:id="rId16"/>
    <p:sldId id="1925" r:id="rId17"/>
    <p:sldId id="1518" r:id="rId18"/>
    <p:sldId id="1522" r:id="rId19"/>
    <p:sldId id="1892" r:id="rId20"/>
    <p:sldId id="1897" r:id="rId21"/>
    <p:sldId id="1898" r:id="rId22"/>
    <p:sldId id="1893" r:id="rId23"/>
    <p:sldId id="1532" r:id="rId24"/>
    <p:sldId id="1526" r:id="rId25"/>
    <p:sldId id="1900" r:id="rId26"/>
    <p:sldId id="1901" r:id="rId27"/>
    <p:sldId id="1538" r:id="rId28"/>
    <p:sldId id="1899" r:id="rId29"/>
    <p:sldId id="1891" r:id="rId30"/>
    <p:sldId id="452" r:id="rId31"/>
    <p:sldId id="499" r:id="rId32"/>
    <p:sldId id="467" r:id="rId33"/>
    <p:sldId id="304" r:id="rId34"/>
    <p:sldId id="529" r:id="rId35"/>
    <p:sldId id="530" r:id="rId36"/>
    <p:sldId id="348"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azon Comprehend First Call Deck" id="{28317112-870E-4C79-9D90-14F6B01D2188}">
          <p14:sldIdLst>
            <p14:sldId id="524"/>
            <p14:sldId id="364"/>
            <p14:sldId id="800"/>
            <p14:sldId id="1537"/>
            <p14:sldId id="1521"/>
            <p14:sldId id="1935"/>
            <p14:sldId id="1890"/>
            <p14:sldId id="1934"/>
            <p14:sldId id="1930"/>
            <p14:sldId id="1933"/>
            <p14:sldId id="1927"/>
            <p14:sldId id="1923"/>
            <p14:sldId id="1925"/>
            <p14:sldId id="1518"/>
            <p14:sldId id="1522"/>
            <p14:sldId id="1892"/>
            <p14:sldId id="1897"/>
            <p14:sldId id="1898"/>
            <p14:sldId id="1893"/>
            <p14:sldId id="1532"/>
            <p14:sldId id="1526"/>
            <p14:sldId id="1900"/>
            <p14:sldId id="1901"/>
            <p14:sldId id="1538"/>
            <p14:sldId id="1899"/>
            <p14:sldId id="1891"/>
            <p14:sldId id="452"/>
            <p14:sldId id="499"/>
            <p14:sldId id="467"/>
            <p14:sldId id="304"/>
            <p14:sldId id="529"/>
            <p14:sldId id="530"/>
            <p14:sldId id="348"/>
          </p14:sldIdLst>
        </p14:section>
        <p14:section name="Graveyard" id="{D3E7AD87-BD90-4B59-AB99-50E20974A47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tchell Derrey" initials="MD" lastIdx="25" clrIdx="2">
    <p:extLst>
      <p:ext uri="{19B8F6BF-5375-455C-9EA6-DF929625EA0E}">
        <p15:presenceInfo xmlns:p15="http://schemas.microsoft.com/office/powerpoint/2012/main" userId="S::mitchell@silverfoxprod.com::ba2ee660-27ce-40d7-8b8d-1c0a464223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D00"/>
    <a:srgbClr val="EF585D"/>
    <a:srgbClr val="414042"/>
    <a:srgbClr val="44880E"/>
    <a:srgbClr val="00E9AA"/>
    <a:srgbClr val="1C232F"/>
    <a:srgbClr val="FFCC00"/>
    <a:srgbClr val="93349D"/>
    <a:srgbClr val="B9AF00"/>
    <a:srgbClr val="FF48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08" autoAdjust="0"/>
    <p:restoredTop sz="97026" autoAdjust="0"/>
  </p:normalViewPr>
  <p:slideViewPr>
    <p:cSldViewPr snapToGrid="0" showGuides="1">
      <p:cViewPr varScale="1">
        <p:scale>
          <a:sx n="152" d="100"/>
          <a:sy n="152" d="100"/>
        </p:scale>
        <p:origin x="720" y="13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10/7/2020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a:p>
        </p:txBody>
      </p:sp>
    </p:spTree>
    <p:extLst>
      <p:ext uri="{BB962C8B-B14F-4D97-AF65-F5344CB8AC3E}">
        <p14:creationId xmlns:p14="http://schemas.microsoft.com/office/powerpoint/2010/main" val="1160594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9750EB82-6459-4694-887C-06E534C0A36C}" type="datetime8">
              <a:rPr lang="en-US" smtClean="0"/>
              <a:t>10/7/2020 3:12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89159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mazon Ember Regular" charset="0"/>
                <a:ea typeface="+mn-ea"/>
                <a:cs typeface="+mn-cs"/>
              </a:rPr>
              <a:t>Customers can also use Amazon Comprehend to examine a corpus of documents to organize them based on similar keywords within them. Document clustering (topic modeling) is useful to organize a large corpus of documents into topics or clusters that are similar based on the frequency of words within them.</a:t>
            </a:r>
          </a:p>
          <a:p>
            <a:r>
              <a:rPr lang="en-US" sz="1200" b="0" i="0" u="none" strike="noStrike" kern="1200" dirty="0">
                <a:solidFill>
                  <a:schemeClr val="tx1"/>
                </a:solidFill>
                <a:effectLst/>
                <a:latin typeface="Amazon Ember Regular" charset="0"/>
                <a:ea typeface="+mn-ea"/>
                <a:cs typeface="+mn-cs"/>
              </a:rPr>
              <a:t>Topic modeling is a asynchronous process. Customers can submit a set of documents for processing and then later get the results when processing is complete. </a:t>
            </a:r>
          </a:p>
          <a:p>
            <a:endParaRPr lang="en-US" dirty="0"/>
          </a:p>
          <a:p>
            <a:r>
              <a:rPr lang="en-US" dirty="0"/>
              <a:t>Customers use topic modeling to surface common topics in large repositories of documents.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395671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Comprehend can be trained to work with organization’s specific data that Comprehend has not processed before. Customers can train Comprehend to assign labels to text and to extract custom entities in addition to the 9 entity types detected by pre-trained model.</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a:p>
        </p:txBody>
      </p:sp>
    </p:spTree>
    <p:extLst>
      <p:ext uri="{BB962C8B-B14F-4D97-AF65-F5344CB8AC3E}">
        <p14:creationId xmlns:p14="http://schemas.microsoft.com/office/powerpoint/2010/main" val="30748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Our customers want the accuracy of Comprehend to now support their own organization labels, terms and phrase. Consider a company that wants to understand which department to direct their unstructured data to:</a:t>
            </a:r>
          </a:p>
          <a:p>
            <a:pPr marL="860588" lvl="1" indent="-457200">
              <a:buFont typeface="Arial" panose="020B0604020202020204" pitchFamily="34" charset="0"/>
              <a:buChar char="•"/>
            </a:pPr>
            <a:r>
              <a:rPr lang="en-US" dirty="0"/>
              <a:t>Loyalty program department</a:t>
            </a:r>
          </a:p>
          <a:p>
            <a:pPr marL="860588" lvl="1" indent="-457200">
              <a:buFont typeface="Arial" panose="020B0604020202020204" pitchFamily="34" charset="0"/>
              <a:buChar char="•"/>
            </a:pPr>
            <a:r>
              <a:rPr lang="en-US" dirty="0"/>
              <a:t>Payments department</a:t>
            </a:r>
          </a:p>
          <a:p>
            <a:pPr marL="860588" lvl="1" indent="-457200">
              <a:buFont typeface="Arial" panose="020B0604020202020204" pitchFamily="34" charset="0"/>
              <a:buChar char="•"/>
            </a:pPr>
            <a:r>
              <a:rPr lang="en-US" dirty="0"/>
              <a:t>Tech support</a:t>
            </a:r>
          </a:p>
          <a:p>
            <a:pPr marL="457200" indent="-457200">
              <a:buFont typeface="Arial" panose="020B0604020202020204" pitchFamily="34" charset="0"/>
              <a:buChar char="•"/>
            </a:pPr>
            <a:r>
              <a:rPr lang="en-US" dirty="0"/>
              <a:t>What are most important use cases for customization?</a:t>
            </a:r>
          </a:p>
          <a:p>
            <a:pPr marL="860588" lvl="1" indent="-457200">
              <a:buFont typeface="Arial" panose="020B0604020202020204" pitchFamily="34" charset="0"/>
              <a:buChar char="•"/>
            </a:pPr>
            <a:r>
              <a:rPr lang="en-US" dirty="0"/>
              <a:t>Organizing documents based on their content</a:t>
            </a:r>
          </a:p>
          <a:p>
            <a:pPr marL="860588" lvl="1" indent="-457200">
              <a:buFont typeface="Arial" panose="020B0604020202020204" pitchFamily="34" charset="0"/>
              <a:buChar char="•"/>
            </a:pPr>
            <a:r>
              <a:rPr lang="en-US" dirty="0"/>
              <a:t>Analyzing documents looking for business-specific terms and phrases</a:t>
            </a:r>
          </a:p>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10/7/2020 3:12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74916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Using custom classification is easy</a:t>
            </a:r>
          </a:p>
          <a:p>
            <a:pPr marL="457200" indent="-457200">
              <a:buFont typeface="Arial" panose="020B0604020202020204" pitchFamily="34" charset="0"/>
              <a:buChar char="•"/>
            </a:pPr>
            <a:r>
              <a:rPr lang="en-US" dirty="0"/>
              <a:t>1. Create a CSV file with examples of text and the applicable label</a:t>
            </a:r>
          </a:p>
          <a:p>
            <a:pPr marL="457200" indent="-457200">
              <a:buFont typeface="Arial" panose="020B0604020202020204" pitchFamily="34" charset="0"/>
              <a:buChar char="•"/>
            </a:pPr>
            <a:r>
              <a:rPr lang="en-US" dirty="0"/>
              <a:t>2. Train a custom model using your training data</a:t>
            </a:r>
          </a:p>
          <a:p>
            <a:pPr marL="457200" indent="-457200">
              <a:buFont typeface="Arial" panose="020B0604020202020204" pitchFamily="34" charset="0"/>
              <a:buChar char="•"/>
            </a:pPr>
            <a:r>
              <a:rPr lang="en-US" dirty="0"/>
              <a:t>3. Run inference jobs asynchronously or synchronously (new)</a:t>
            </a:r>
          </a:p>
          <a:p>
            <a:pPr marL="457200" indent="-457200">
              <a:buFont typeface="Arial" panose="020B0604020202020204" pitchFamily="34" charset="0"/>
              <a:buChar char="•"/>
            </a:pPr>
            <a:endParaRPr lang="en-US" dirty="0"/>
          </a:p>
          <a:p>
            <a:r>
              <a:rPr lang="en-US" dirty="0"/>
              <a:t>Training a custom classifier is easy. Customers simply need to create a CSV (comma separated values) file with two columns. The first column should contain labels with respective example training text in the second column as shown here. Customers then need to place the CSV file in an S3 bucket and start a classifier training job after providing some simple parameter values. The training job returns accuracy metrics that tell how well the classifier model was trained. Customers can compare actual labels provided by a human versus labels predicted by Comprehend to determine model accuracy. This also tells a user what classes may require additional training data.</a:t>
            </a:r>
          </a:p>
          <a:p>
            <a:endParaRPr lang="en-US" dirty="0"/>
          </a:p>
          <a:p>
            <a:r>
              <a:rPr lang="en-US" dirty="0"/>
              <a:t>Comprehend uses multiple algorithms in the training process and picks the model that delivers highest accuracy for the training data. This way, users need not deal with complexities of choosing different algorithms, running iterations, and determining the best ensemble of algorithms. They simply need to provide training text and Comprehend does the rest.</a:t>
            </a:r>
          </a:p>
          <a:p>
            <a:endParaRPr lang="en-US" dirty="0"/>
          </a:p>
          <a:p>
            <a:r>
              <a:rPr lang="en-US" dirty="0"/>
              <a:t>Once a model is trained, users can reference it by name and run inference jobs either synchronously or asynchronously. </a:t>
            </a:r>
          </a:p>
          <a:p>
            <a:endParaRPr lang="en-US" dirty="0"/>
          </a:p>
          <a:p>
            <a:pPr marL="457200" indent="-45720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10/7/2020 3:12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58693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use Custom Classification for use cases such as - automatically routing support tickets to teams who can resolve them faster, categorizing emails into support requests and sales orders, and separating out customer feedback by different products.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Customers can train two types of classifiers. Using a multi-class classifier, text can be categorized into one of many mutually exclusive classes. With multi-label classifier, multiple labels can be associated with the same text.</a:t>
            </a:r>
          </a:p>
          <a:p>
            <a:endParaRPr lang="en-US" dirty="0"/>
          </a:p>
          <a:p>
            <a:r>
              <a:rPr lang="en-US" dirty="0"/>
              <a:t>A single multi-class classifier model can categorize text into 1000 classes. </a:t>
            </a:r>
          </a:p>
          <a:p>
            <a:endParaRPr lang="en-US" dirty="0"/>
          </a:p>
          <a:p>
            <a:r>
              <a:rPr lang="en-US" dirty="0"/>
              <a:t>What makes Comprehend custom classifier easy to adopt is that customers can train a model by providing as little as 50 examples of each class. We have business users who have used AWS Management Console to train custom classifiers and run inference jobs without any help from any developer or data scientist. </a:t>
            </a:r>
          </a:p>
          <a:p>
            <a:endParaRPr lang="en-US" dirty="0"/>
          </a:p>
          <a:p>
            <a:r>
              <a:rPr lang="en-US" dirty="0"/>
              <a:t>Customers use custom classifier in production for large classification use cases. A global consumer durables manufacturer analyzes description text for thousands of videos to categorize videos into about 3000 categories using a series of custom classifier models trained in Comprehend. Customers also use classification to identify document types to determine what entities they might contain and extract them using entity recognition.</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a:p>
        </p:txBody>
      </p:sp>
    </p:spTree>
    <p:extLst>
      <p:ext uri="{BB962C8B-B14F-4D97-AF65-F5344CB8AC3E}">
        <p14:creationId xmlns:p14="http://schemas.microsoft.com/office/powerpoint/2010/main" val="215580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who would like to extract entities that are not detected by the pre-trained entity detection API can do so with custom entity detection API. Customers use this API in a number of interesting use cases such as</a:t>
            </a:r>
          </a:p>
          <a:p>
            <a:pPr marL="171450" indent="-171450">
              <a:buFont typeface="Arial" panose="020B0604020202020204" pitchFamily="34" charset="0"/>
              <a:buChar char="•"/>
            </a:pPr>
            <a:r>
              <a:rPr lang="en-US" dirty="0"/>
              <a:t>Automated extraction of data from emails</a:t>
            </a:r>
          </a:p>
          <a:p>
            <a:pPr marL="171450" indent="-171450">
              <a:buFont typeface="Arial" panose="020B0604020202020204" pitchFamily="34" charset="0"/>
              <a:buChar char="•"/>
            </a:pPr>
            <a:r>
              <a:rPr lang="en-US" dirty="0"/>
              <a:t>Extraction of data from financial documents such as insurance contracts, mortgage documents, county records</a:t>
            </a:r>
          </a:p>
          <a:p>
            <a:pPr marL="171450" indent="-171450">
              <a:buFont typeface="Arial" panose="020B0604020202020204" pitchFamily="34" charset="0"/>
              <a:buChar char="•"/>
            </a:pPr>
            <a:r>
              <a:rPr lang="en-US" dirty="0"/>
              <a:t>Processing of legal documents to extract legal data from contracts</a:t>
            </a:r>
          </a:p>
          <a:p>
            <a:pPr marL="171450" indent="-171450">
              <a:buFont typeface="Arial" panose="020B0604020202020204" pitchFamily="34" charset="0"/>
              <a:buChar char="•"/>
            </a:pPr>
            <a:r>
              <a:rPr lang="en-US" dirty="0"/>
              <a:t>Extraction of PII (Personally Identifiable Information) and downstream redaction</a:t>
            </a:r>
          </a:p>
          <a:p>
            <a:pPr marL="171450" indent="-171450">
              <a:buFont typeface="Arial" panose="020B0604020202020204" pitchFamily="34" charset="0"/>
              <a:buChar char="•"/>
            </a:pPr>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10/7/2020 3:12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2093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Just like training a classifier, training a custom entity recognizer requires a CSV file that provides annotated training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Again, with the intent of making it easy for a developer to use the service, Comprehend simplifies custom entity recognizer training. There are two ways to create training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Entity List: This is an easy and fast way of training Comprehend ER. Customers simply create a CSV file with two columns. The first one contains the actual value of an entity type that exists in training documents. The second column contains the respective entity type. Customers then upload their example training documents in an S3 bucket and start a training job. Comprehend then picks up the values in the CSV file, locates them in the training documents in S3 bucket and trains on the context of the entity types. While this process is easy, sometimes it leads to accuracy issues if the values provided for one entity type exists for another entity type as well. Therefore, Comprehend offers another way of preparing training data that is more accurate.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The other way of training is using Annotations. In this approach, a user does not provide the actual entity values but specifies the actual offset of example entity values in training documents. This is done by specifying the line number, starting point, and ending point for example entity types in the training documents. So if there are two people with the same name John Doe – one an engineer and another a manager, a user can now specify who is who in their annotation file. The rest of the training process is the same as entity list approach.</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technical nuance is important as it has been found to create accuracy issues for customers who choose to train a model using entity list, not realizing their data was not suited for this approach.</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a:p>
        </p:txBody>
      </p:sp>
    </p:spTree>
    <p:extLst>
      <p:ext uri="{BB962C8B-B14F-4D97-AF65-F5344CB8AC3E}">
        <p14:creationId xmlns:p14="http://schemas.microsoft.com/office/powerpoint/2010/main" val="2620663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custom entity recognizer model supports 12 entity types. It is recommended that users provide 200 examples of each entity type when training custom 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Once a model is trained, users can reference it by name and run inference jobs either asynchronously.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 entity recognition does not support synchronous API at the moment.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Customers can train custom Comprehend models using AWS Management Console, using CLI, or SDK.</a:t>
            </a:r>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a:p>
        </p:txBody>
      </p:sp>
    </p:spTree>
    <p:extLst>
      <p:ext uri="{BB962C8B-B14F-4D97-AF65-F5344CB8AC3E}">
        <p14:creationId xmlns:p14="http://schemas.microsoft.com/office/powerpoint/2010/main" val="2765195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now leverage Amazon SageMaker Ground Truth to annotate data to train Comprehend custom entity recognizer models. They can manage the data labeling pipeline using Ground Truth features with choice of using their internal labeling workforce if the data is sensitive. For large volumes of non-sensitive data, they can leverage third party labeling workforce that offers speed in labeling at low cost. The output of Ground Truth labeling job can be fed into Comprehend’s custom entity </a:t>
            </a:r>
            <a:r>
              <a:rPr lang="en-US"/>
              <a:t>recognition training job.</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a:p>
        </p:txBody>
      </p:sp>
    </p:spTree>
    <p:extLst>
      <p:ext uri="{BB962C8B-B14F-4D97-AF65-F5344CB8AC3E}">
        <p14:creationId xmlns:p14="http://schemas.microsoft.com/office/powerpoint/2010/main" val="241076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Amazon Ember Regular" charset="0"/>
                <a:ea typeface="+mn-ea"/>
                <a:cs typeface="+mn-cs"/>
              </a:rPr>
              <a:t>First call deck for introduction to Amazon Comprehend</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a:p>
        </p:txBody>
      </p:sp>
      <p:sp>
        <p:nvSpPr>
          <p:cNvPr id="5" name="Footer Placeholder 4"/>
          <p:cNvSpPr>
            <a:spLocks noGrp="1"/>
          </p:cNvSpPr>
          <p:nvPr>
            <p:ph type="ftr" sz="quarter" idx="11"/>
          </p:nvPr>
        </p:nvSpPr>
        <p:spPr/>
        <p:txBody>
          <a:bodyPr/>
          <a:lstStyle/>
          <a:p>
            <a:r>
              <a:rPr lang="en-US"/>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a:p>
        </p:txBody>
      </p:sp>
    </p:spTree>
    <p:extLst>
      <p:ext uri="{BB962C8B-B14F-4D97-AF65-F5344CB8AC3E}">
        <p14:creationId xmlns:p14="http://schemas.microsoft.com/office/powerpoint/2010/main" val="73023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Synchronous classifier enables customers who need to run custom classification inference jobs in real time. They may want to do so to categorize incoming chat messages while a customer is waiting. Customers with business process with stringent email response SLAs also prefer to use synchronous custom classification. </a:t>
            </a:r>
          </a:p>
          <a:p>
            <a:endParaRPr lang="en-US" dirty="0"/>
          </a:p>
          <a:p>
            <a:r>
              <a:rPr lang="en-US" dirty="0"/>
              <a:t>Its important to note that the method of creating classifiers remains the same in both synchronous and asynchronous consumption methods. Synchronous classifiers need a user to create an endpoint before they can make real time inferences with their custom models. This endpoint is dedicated to the users custom model and is charged to them on endpoint size and for the duration they are on. The size of an endpoint is based on the amount of data it can process per second starting with 100 characters per second. These endpoints can auto-scale based on the volume of incoming data. </a:t>
            </a:r>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a:p>
        </p:txBody>
      </p:sp>
    </p:spTree>
    <p:extLst>
      <p:ext uri="{BB962C8B-B14F-4D97-AF65-F5344CB8AC3E}">
        <p14:creationId xmlns:p14="http://schemas.microsoft.com/office/powerpoint/2010/main" val="2948460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Comprehend supports entity detection, key phrase detection, and sentiment analysis natively in 12 languages listed here. It supports custom classification and custom entity recognition in English, Spanish, French, German, Italian, and Portuguese. </a:t>
            </a:r>
          </a:p>
          <a:p>
            <a:endParaRPr lang="en-US" dirty="0"/>
          </a:p>
          <a:p>
            <a:r>
              <a:rPr lang="en-US" dirty="0"/>
              <a:t>Customers who need to analyze text in languages not supported by Comprehend can leverage Amazon Translate to convert text into a supported language before processing with Comprehend.</a:t>
            </a:r>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779EEE25-71D5-D444-B658-78BBE79C111A}" type="datetime8">
              <a:rPr lang="en-US" smtClean="0"/>
              <a:t>10/7/2020 3:12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9018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FINRA is a not-for-profit organization authorized by Congress to protect America’s investors by making sure the broker-dealer industry operates fairly and honestly. </a:t>
            </a:r>
          </a:p>
          <a:p>
            <a:pPr marL="171450" indent="-171450">
              <a:buFont typeface="Arial" panose="020B0604020202020204" pitchFamily="34" charset="0"/>
              <a:buChar char="•"/>
            </a:pPr>
            <a:r>
              <a:rPr lang="en-US" dirty="0"/>
              <a:t>FINRA receives millions of documents with unstructured data to support investigative, examination, and compliance processes. Previously, investigators and examiners had to manually go through documents page by page to find what they needed. </a:t>
            </a:r>
          </a:p>
          <a:p>
            <a:pPr marL="171450" indent="-171450">
              <a:buFont typeface="Arial" panose="020B0604020202020204" pitchFamily="34" charset="0"/>
              <a:buChar char="•"/>
            </a:pPr>
            <a:r>
              <a:rPr lang="en-US" dirty="0"/>
              <a:t>FINRA uses Amazon Comprehend to quickly extract names of individuals and organizations, and match extracted entities to FINRA records, flag individual of interest, generate summaries, and detect similarities with other documents. </a:t>
            </a:r>
          </a:p>
          <a:p>
            <a:pPr marL="171450" indent="-171450">
              <a:buFont typeface="Arial" panose="020B0604020202020204" pitchFamily="34" charset="0"/>
              <a:buChar char="•"/>
            </a:pPr>
            <a:r>
              <a:rPr lang="en-US" dirty="0"/>
              <a:t>This exponentially increases the scope of investigations while shortening the time to conclusion.</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779755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Bark &amp; Co is the parent company for </a:t>
            </a:r>
            <a:r>
              <a:rPr lang="en-US" dirty="0" err="1"/>
              <a:t>BarkShop</a:t>
            </a:r>
            <a:r>
              <a:rPr lang="en-US" dirty="0"/>
              <a:t>, an ecommerce site for dog treats and products, and </a:t>
            </a:r>
            <a:r>
              <a:rPr lang="en-US" dirty="0" err="1"/>
              <a:t>BarkBox</a:t>
            </a:r>
            <a:r>
              <a:rPr lang="en-US" dirty="0"/>
              <a:t>, a monthly pet subscription box. </a:t>
            </a:r>
          </a:p>
          <a:p>
            <a:pPr marL="171450" indent="-171450">
              <a:buFont typeface="Arial" panose="020B0604020202020204" pitchFamily="34" charset="0"/>
              <a:buChar char="•"/>
            </a:pPr>
            <a:r>
              <a:rPr lang="en-US" dirty="0"/>
              <a:t>Their engineering team wanted to ensure colleagues were correctly understanding the sentiment of their customers’ comments and feedback. </a:t>
            </a:r>
          </a:p>
          <a:p>
            <a:pPr marL="171450" indent="-171450">
              <a:buFont typeface="Arial" panose="020B0604020202020204" pitchFamily="34" charset="0"/>
              <a:buChar char="•"/>
            </a:pPr>
            <a:r>
              <a:rPr lang="en-US" dirty="0"/>
              <a:t>To do this, the company started using AWS Comprehend to analyze the custom, text-written responses they were receiving and were consequently able to better gauge what their pet-loving base was trying to say. </a:t>
            </a:r>
          </a:p>
          <a:p>
            <a:pPr marL="171450" indent="-171450">
              <a:buFont typeface="Arial" panose="020B0604020202020204" pitchFamily="34" charset="0"/>
              <a:buChar char="•"/>
            </a:pPr>
            <a:r>
              <a:rPr lang="en-US" dirty="0"/>
              <a:t>This has allowed them to respond faster to customer requests and feedback, improving the customer experience.</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518261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PubNub is a global Data Stream Network and </a:t>
            </a:r>
            <a:r>
              <a:rPr lang="en-US" dirty="0" err="1"/>
              <a:t>realtime</a:t>
            </a:r>
            <a:r>
              <a:rPr lang="en-US" dirty="0"/>
              <a:t> infrastructure-as-a-service company based in San Francisco, California. </a:t>
            </a:r>
          </a:p>
          <a:p>
            <a:pPr marL="171450" indent="-171450">
              <a:buFont typeface="Arial" panose="020B0604020202020204" pitchFamily="34" charset="0"/>
              <a:buChar char="•"/>
            </a:pPr>
            <a:r>
              <a:rPr lang="en-US" dirty="0"/>
              <a:t>They wanted a scalable way to run the sentiment analysis from unstructured text. </a:t>
            </a:r>
          </a:p>
          <a:p>
            <a:pPr marL="171450" indent="-171450">
              <a:buFont typeface="Arial" panose="020B0604020202020204" pitchFamily="34" charset="0"/>
              <a:buChar char="•"/>
            </a:pPr>
            <a:r>
              <a:rPr lang="en-US" dirty="0"/>
              <a:t>Using Amazon Comprehend, they are running sentiment analysis on all Twitter feeds that mention #Midterms2018 to create insights on how people are feeling about this year's midterm. </a:t>
            </a:r>
          </a:p>
          <a:p>
            <a:pPr marL="171450" indent="-171450">
              <a:buFont typeface="Arial" panose="020B0604020202020204" pitchFamily="34" charset="0"/>
              <a:buChar char="•"/>
            </a:pPr>
            <a:r>
              <a:rPr lang="en-US" dirty="0"/>
              <a:t>This helped create new engagements with their developer community. </a:t>
            </a:r>
          </a:p>
          <a:p>
            <a:r>
              <a:rPr lang="en-US" dirty="0"/>
              <a:t>(https://</a:t>
            </a:r>
            <a:r>
              <a:rPr lang="en-US" dirty="0" err="1"/>
              <a:t>www.pubnub.com</a:t>
            </a:r>
            <a:r>
              <a:rPr lang="en-US" dirty="0"/>
              <a:t>/sentiment-analysis-machine/).</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42398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627349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580989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a:p>
        </p:txBody>
      </p:sp>
    </p:spTree>
    <p:extLst>
      <p:ext uri="{BB962C8B-B14F-4D97-AF65-F5344CB8AC3E}">
        <p14:creationId xmlns:p14="http://schemas.microsoft.com/office/powerpoint/2010/main" val="3135510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33</a:t>
            </a:fld>
            <a:endParaRPr lang="en-US"/>
          </a:p>
        </p:txBody>
      </p:sp>
    </p:spTree>
    <p:extLst>
      <p:ext uri="{BB962C8B-B14F-4D97-AF65-F5344CB8AC3E}">
        <p14:creationId xmlns:p14="http://schemas.microsoft.com/office/powerpoint/2010/main" val="3667087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US" sz="1800" b="0" dirty="0">
                <a:solidFill>
                  <a:schemeClr val="tx1"/>
                </a:solidFill>
              </a:rPr>
              <a:t>Now, at the top of the stack, we serve developers and companies who want to add solution-oriented intelligence to their applications through an API call rather than developing and training their own models in SageMaker. And we have a lot of services in this area to do specific things like:</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Vision (</a:t>
            </a:r>
            <a:r>
              <a:rPr lang="en-US" sz="1800" b="0" dirty="0" err="1">
                <a:solidFill>
                  <a:schemeClr val="tx1"/>
                </a:solidFill>
              </a:rPr>
              <a:t>Rek</a:t>
            </a:r>
            <a:r>
              <a:rPr lang="en-US" sz="1800" b="0" dirty="0">
                <a:solidFill>
                  <a:schemeClr val="tx1"/>
                </a:solidFill>
              </a:rPr>
              <a:t> Image and video) “tell me what’s in this image,” “which celebrities are in this image,” and, “is this image safe for work?”</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Speech – (Polly, Transcribe) – If you want to turn text into speech we have Polly, and if you want to transcribe audio we have Transcribe</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Text (translate, comprehend, </a:t>
            </a:r>
            <a:r>
              <a:rPr lang="en-US" sz="1800" b="0" dirty="0" err="1">
                <a:solidFill>
                  <a:schemeClr val="tx1"/>
                </a:solidFill>
              </a:rPr>
              <a:t>textract</a:t>
            </a:r>
            <a:r>
              <a:rPr lang="en-US" sz="18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800" b="0" dirty="0" err="1">
                <a:solidFill>
                  <a:schemeClr val="tx1"/>
                </a:solidFill>
              </a:rPr>
              <a:t>Textract</a:t>
            </a:r>
            <a:r>
              <a:rPr lang="en-US" sz="1800" b="0" dirty="0">
                <a:solidFill>
                  <a:schemeClr val="tx1"/>
                </a:solidFill>
              </a:rPr>
              <a:t>.</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Then you have the things which Amazon is relatively famous for. Alexa and </a:t>
            </a:r>
            <a:r>
              <a:rPr lang="en-US" sz="1800" b="0" dirty="0" err="1">
                <a:solidFill>
                  <a:schemeClr val="tx1"/>
                </a:solidFill>
              </a:rPr>
              <a:t>chatbots</a:t>
            </a:r>
            <a:r>
              <a:rPr lang="en-US" sz="1800" b="0" dirty="0">
                <a:solidFill>
                  <a:schemeClr val="tx1"/>
                </a:solidFill>
              </a:rPr>
              <a:t> with Lex, personalization, and forecasting</a:t>
            </a:r>
          </a:p>
          <a:p>
            <a:pPr marL="773180" indent="-773180">
              <a:buSzPct val="10000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 Customers have asked us to continue to consider adding services around areas where we have a lot of experience and data from our consumer business…</a:t>
            </a:r>
          </a:p>
          <a:p>
            <a:pPr marL="0" indent="0">
              <a:buFont typeface="Arial" panose="020B0604020202020204" pitchFamily="34" charset="0"/>
              <a:buNone/>
              <a:defRPr sz="1000"/>
            </a:pPr>
            <a:endParaRPr lang="en-US" sz="1800" b="0"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dirty="0"/>
              <a:t>Amazon Fraud Detector, a new fraud management service for detecting online identify and payment fraud in real-time. No machine learning experience required.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defTabSz="4812492">
              <a:buFont typeface="Arial" panose="020B0604020202020204" pitchFamily="34" charset="0"/>
              <a:buChar char="•"/>
              <a:defRPr/>
            </a:pPr>
            <a:r>
              <a:rPr lang="en-US" sz="1800" dirty="0">
                <a:solidFill>
                  <a:schemeClr val="tx1"/>
                </a:solidFill>
              </a:rPr>
              <a:t>Amazon </a:t>
            </a:r>
            <a:r>
              <a:rPr lang="en-US" sz="1800" dirty="0" err="1">
                <a:solidFill>
                  <a:schemeClr val="tx1"/>
                </a:solidFill>
              </a:rPr>
              <a:t>CodeGuru</a:t>
            </a:r>
            <a:r>
              <a:rPr lang="en-US" sz="1800" dirty="0">
                <a:solidFill>
                  <a:schemeClr val="tx1"/>
                </a:solidFill>
              </a:rPr>
              <a:t>, a new machine learning service to automate code reviews </a:t>
            </a:r>
            <a:r>
              <a:rPr lang="en-US" sz="1800" b="0" dirty="0">
                <a:solidFill>
                  <a:schemeClr val="tx1"/>
                </a:solidFill>
              </a:rPr>
              <a:t>and identify your most expensive line of code.</a:t>
            </a:r>
          </a:p>
          <a:p>
            <a:pPr marL="171450" indent="-171450" defTabSz="4812492">
              <a:buFont typeface="Arial" panose="020B0604020202020204" pitchFamily="34" charset="0"/>
              <a:buChar char="•"/>
              <a:defRPr/>
            </a:pPr>
            <a:endParaRPr lang="en-US" sz="1800" b="0" dirty="0">
              <a:solidFill>
                <a:schemeClr val="tx1"/>
              </a:solidFill>
            </a:endParaRP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Contact Lens for Amazon Connect</a:t>
            </a:r>
            <a:r>
              <a:rPr lang="en-US" sz="1800" baseline="0" dirty="0"/>
              <a:t> </a:t>
            </a:r>
            <a:r>
              <a:rPr lang="en-US" sz="1800" dirty="0"/>
              <a:t>provides machine learning powered contact center analytics for Amazon Connect</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Kendra, a new service which reinvents enterprise search with machine learning.</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indent="-171450" defTabSz="4812492">
              <a:buFont typeface="Arial" panose="020B0604020202020204" pitchFamily="34" charset="0"/>
              <a:buChar char="•"/>
              <a:defRPr/>
            </a:pPr>
            <a:endParaRPr lang="en-US" sz="1800" b="0" dirty="0">
              <a:solidFill>
                <a:schemeClr val="tx1"/>
              </a:solidFill>
            </a:endParaRPr>
          </a:p>
          <a:p>
            <a:pPr defTabSz="4812492">
              <a:defRPr/>
            </a:pPr>
            <a:endParaRPr lang="en-US" sz="1800" dirty="0">
              <a:solidFill>
                <a:schemeClr val="tx1"/>
              </a:solidFill>
            </a:endParaRPr>
          </a:p>
          <a:p>
            <a:pPr defTabSz="4812492">
              <a:defRPr/>
            </a:pPr>
            <a:endParaRPr lang="en-US" sz="1800" b="1"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a:buFont typeface="Arial" panose="020B0604020202020204" pitchFamily="34" charset="0"/>
              <a:buChar char="•"/>
              <a:defRPr sz="1000"/>
            </a:pPr>
            <a:endParaRPr lang="en-US" sz="1800" b="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10/7/2020 3:12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58168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NLP tools available to customers. These tools can perform NLP functions such as identify entities, classify documents, and extract parts of speech from sentences. Even if open source or free, these tools or solutions come at a cost. In most cases, users need to know machine learning to be able to understand how the tools work. </a:t>
            </a:r>
          </a:p>
          <a:p>
            <a:pPr marL="171450" indent="-171450">
              <a:buFont typeface="Arial" panose="020B0604020202020204" pitchFamily="34" charset="0"/>
              <a:buChar char="•"/>
            </a:pPr>
            <a:r>
              <a:rPr lang="en-US" dirty="0"/>
              <a:t>First, they need to know what kind of training data they need to be able to train their own NLP models. </a:t>
            </a:r>
          </a:p>
          <a:p>
            <a:pPr marL="171450" indent="-171450">
              <a:buFont typeface="Arial" panose="020B0604020202020204" pitchFamily="34" charset="0"/>
              <a:buChar char="•"/>
            </a:pPr>
            <a:r>
              <a:rPr lang="en-US" dirty="0"/>
              <a:t>Then they need to collect data to train models. When training models from scratch, they need to collect thousands of examples to train models. Most customers find this step challenging as the quality of training data decides the accuracy of trained models. </a:t>
            </a:r>
          </a:p>
          <a:p>
            <a:pPr marL="171450" indent="-171450">
              <a:buFont typeface="Arial" panose="020B0604020202020204" pitchFamily="34" charset="0"/>
              <a:buChar char="•"/>
            </a:pPr>
            <a:r>
              <a:rPr lang="en-US" dirty="0"/>
              <a:t>Training models is not a single step process. Customers need to run multiple iterations, tweaking training data, modifying models, identifying algorithms that are more accurate for their data in each step. Again, each of these steps requires them to know machine learning.</a:t>
            </a:r>
          </a:p>
          <a:p>
            <a:pPr marL="171450" indent="-171450">
              <a:buFont typeface="Arial" panose="020B0604020202020204" pitchFamily="34" charset="0"/>
              <a:buChar char="•"/>
            </a:pPr>
            <a:r>
              <a:rPr lang="en-US" dirty="0"/>
              <a:t>Finally, when they have models in production, they need to ensure they continue to be relevant and accurate. As data changes, models tend to drift. Detecting sentiment in text becomes challenging as people derive new ways and choice of words to express their emotions. Organizations need to continuously collect new data and feed it into their models on a regular basis.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business users and developers who are not data scientists, using NLP can become a daunting task. However, most of the use cases that need NLP do not need customers to build their own NLP models from scratch. They can use models that are pre-trained for their use cases and that offer simple API interfaces to use NLP. Amazon Comprehend does just that.</a:t>
            </a:r>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a:p>
        </p:txBody>
      </p:sp>
    </p:spTree>
    <p:extLst>
      <p:ext uri="{BB962C8B-B14F-4D97-AF65-F5344CB8AC3E}">
        <p14:creationId xmlns:p14="http://schemas.microsoft.com/office/powerpoint/2010/main" val="426196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Amazon Comprehend is </a:t>
            </a:r>
            <a:r>
              <a:rPr lang="en-US" sz="1200" dirty="0">
                <a:solidFill>
                  <a:schemeClr val="accent1"/>
                </a:solidFill>
              </a:rPr>
              <a:t>a fully managed and continuously trained service that discovers insights and relationships in text using machine learning. Launched in 2017, Amazon Comprehend provides simple APIs that any developer can use to process text in many languages including English, French, Japanese, Chinese (simplified and traditional) and more.</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a:p>
        </p:txBody>
      </p:sp>
    </p:spTree>
    <p:extLst>
      <p:ext uri="{BB962C8B-B14F-4D97-AF65-F5344CB8AC3E}">
        <p14:creationId xmlns:p14="http://schemas.microsoft.com/office/powerpoint/2010/main" val="3507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Comprehend has pre-trained models that identify entities such as places, people, brands, or events; determine the language of the text; extract key phrases; understand how positive or negative the sentiment of text is; and automatically organize a collection of text files by topic.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However, customers have data that contains text that is very specific to their organization or business. They could have specific product names or document types. Therefore customers can train Comprehend to extract customer-specific entities or to assign specific labels to documents.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Vision Critical provides a customer relationship intelligence software that enable large enterprises to be fast, responsive, and customer-centric. By integrating with Amazon Comprehend’s sentiment analysis, their platform turns qualitative customer feedback into actionable insight, determining whether their feedback is positive, negative, or neutral at over 90% accuracy.</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LexisNexis uses Comprehend’s custom entities recognition models </a:t>
            </a:r>
            <a:r>
              <a:rPr lang="en-US" sz="1200" b="0" i="0" u="none" strike="noStrike" kern="1200" dirty="0">
                <a:solidFill>
                  <a:schemeClr val="tx1"/>
                </a:solidFill>
                <a:effectLst/>
                <a:latin typeface="Amazon Ember Regular" charset="0"/>
                <a:ea typeface="+mn-ea"/>
                <a:cs typeface="+mn-cs"/>
              </a:rPr>
              <a:t>to discover insights from legal documents</a:t>
            </a:r>
            <a:r>
              <a:rPr lang="en-US" sz="1200" b="0" i="0" kern="1200" baseline="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rPr>
              <a:t>Entities such as judge and attorney, can be identified quickly from over 200 million documents at above 92% accuracy.</a:t>
            </a:r>
          </a:p>
          <a:p>
            <a:endParaRPr lang="en-US" sz="1200" b="0" i="0" kern="1200" dirty="0">
              <a:solidFill>
                <a:schemeClr val="tx1"/>
              </a:solidFill>
              <a:effectLst/>
              <a:latin typeface="Amazon Ember Regular" charset="0"/>
              <a:ea typeface="+mn-ea"/>
              <a:cs typeface="+mn-cs"/>
            </a:endParaRPr>
          </a:p>
          <a:p>
            <a:endParaRPr lang="en-US" dirty="0"/>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7</a:t>
            </a:fld>
            <a:endParaRPr lang="en-US" dirty="0"/>
          </a:p>
        </p:txBody>
      </p:sp>
    </p:spTree>
    <p:extLst>
      <p:ext uri="{BB962C8B-B14F-4D97-AF65-F5344CB8AC3E}">
        <p14:creationId xmlns:p14="http://schemas.microsoft.com/office/powerpoint/2010/main" val="3390605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a:p>
        </p:txBody>
      </p:sp>
    </p:spTree>
    <p:extLst>
      <p:ext uri="{BB962C8B-B14F-4D97-AF65-F5344CB8AC3E}">
        <p14:creationId xmlns:p14="http://schemas.microsoft.com/office/powerpoint/2010/main" val="353984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a:p>
        </p:txBody>
      </p:sp>
    </p:spTree>
    <p:extLst>
      <p:ext uri="{BB962C8B-B14F-4D97-AF65-F5344CB8AC3E}">
        <p14:creationId xmlns:p14="http://schemas.microsoft.com/office/powerpoint/2010/main" val="383208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a:p>
        </p:txBody>
      </p:sp>
    </p:spTree>
    <p:extLst>
      <p:ext uri="{BB962C8B-B14F-4D97-AF65-F5344CB8AC3E}">
        <p14:creationId xmlns:p14="http://schemas.microsoft.com/office/powerpoint/2010/main" val="3330542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25306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0"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3"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3"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1" y="2928938"/>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2728723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15589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37550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dirty="0"/>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101438" y="4706911"/>
            <a:ext cx="443364" cy="265064"/>
          </a:xfrm>
          <a:prstGeom prst="rect">
            <a:avLst/>
          </a:prstGeom>
        </p:spPr>
      </p:pic>
    </p:spTree>
    <p:extLst>
      <p:ext uri="{BB962C8B-B14F-4D97-AF65-F5344CB8AC3E}">
        <p14:creationId xmlns:p14="http://schemas.microsoft.com/office/powerpoint/2010/main" val="2116764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56293524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458861"/>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05427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7" y="1043597"/>
            <a:ext cx="8739267" cy="1037464"/>
          </a:xfrm>
          <a:prstGeom prst="rect">
            <a:avLst/>
          </a:prstGeom>
        </p:spPr>
        <p:txBody>
          <a:bodyPr rtlCol="0"/>
          <a:lstStyle>
            <a:lvl1pPr>
              <a:spcBef>
                <a:spcPts val="0"/>
              </a:spcBef>
              <a:spcAft>
                <a:spcPts val="750"/>
              </a:spcAft>
              <a:defRPr baseline="0"/>
            </a:lvl1pPr>
            <a:lvl2pPr>
              <a:spcBef>
                <a:spcPts val="0"/>
              </a:spcBef>
              <a:spcAft>
                <a:spcPts val="500"/>
              </a:spcAft>
              <a:defRPr/>
            </a:lvl2pPr>
            <a:lvl3pPr>
              <a:spcBef>
                <a:spcPts val="0"/>
              </a:spcBef>
              <a:spcAft>
                <a:spcPts val="500"/>
              </a:spcAft>
              <a:defRPr/>
            </a:lvl3pPr>
            <a:lvl4pPr>
              <a:spcAft>
                <a:spcPts val="500"/>
              </a:spcAft>
              <a:defRPr/>
            </a:lvl4pPr>
            <a:lvl5pPr>
              <a:spcAft>
                <a:spcPts val="5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02407" y="214313"/>
            <a:ext cx="8739267" cy="516676"/>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87309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93079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53940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402844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699" r:id="rId1"/>
    <p:sldLayoutId id="2147483709" r:id="rId2"/>
    <p:sldLayoutId id="2147483712" r:id="rId3"/>
    <p:sldLayoutId id="2147483711" r:id="rId4"/>
    <p:sldLayoutId id="2147483676" r:id="rId5"/>
    <p:sldLayoutId id="2147483692" r:id="rId6"/>
    <p:sldLayoutId id="2147483693" r:id="rId7"/>
    <p:sldLayoutId id="2147483713" r:id="rId8"/>
    <p:sldLayoutId id="2147483678" r:id="rId9"/>
    <p:sldLayoutId id="2147483679" r:id="rId10"/>
    <p:sldLayoutId id="2147483689" r:id="rId11"/>
    <p:sldLayoutId id="2147483690" r:id="rId12"/>
    <p:sldLayoutId id="2147483691" r:id="rId13"/>
    <p:sldLayoutId id="2147483680" r:id="rId14"/>
    <p:sldLayoutId id="2147483681" r:id="rId15"/>
    <p:sldLayoutId id="2147483682" r:id="rId16"/>
    <p:sldLayoutId id="2147483687" r:id="rId17"/>
    <p:sldLayoutId id="2147483715" r:id="rId18"/>
    <p:sldLayoutId id="2147483721" r:id="rId19"/>
    <p:sldLayoutId id="2147483722" r:id="rId20"/>
    <p:sldLayoutId id="2147483723" r:id="rId21"/>
    <p:sldLayoutId id="2147483724" r:id="rId22"/>
    <p:sldLayoutId id="2147483725"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F26B43"/>
          </p15:clr>
        </p15:guide>
        <p15:guide id="2" orient="horz" pos="2916" userDrawn="1">
          <p15:clr>
            <a:srgbClr val="F26B43"/>
          </p15:clr>
        </p15:guide>
        <p15:guide id="3" pos="5472" userDrawn="1">
          <p15:clr>
            <a:srgbClr val="F26B43"/>
          </p15:clr>
        </p15:guide>
        <p15:guide id="4" orient="horz" pos="180" userDrawn="1">
          <p15:clr>
            <a:srgbClr val="F26B43"/>
          </p15:clr>
        </p15:guide>
        <p15:guide id="5" orient="horz" pos="2832" userDrawn="1">
          <p15:clr>
            <a:srgbClr val="F26B43"/>
          </p15:clr>
        </p15:guide>
        <p15:guide id="6" orient="horz" pos="3060" userDrawn="1">
          <p15:clr>
            <a:srgbClr val="F26B43"/>
          </p15:clr>
        </p15:guide>
        <p15:guide id="7" orient="horz" pos="612" userDrawn="1">
          <p15:clr>
            <a:srgbClr val="F26B43"/>
          </p15:clr>
        </p15:guide>
        <p15:guide id="8" orient="horz" pos="6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7.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25.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59.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microsoft.com/office/2007/relationships/hdphoto" Target="../media/hdphoto2.wdp"/><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microsoft.com/office/2007/relationships/hdphoto" Target="../media/hdphoto3.wdp"/><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microsoft.com/office/2007/relationships/hdphoto" Target="../media/hdphoto4.wdp"/><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9.svg"/><Relationship Id="rId18" Type="http://schemas.openxmlformats.org/officeDocument/2006/relationships/image" Target="../media/image24.svg"/><Relationship Id="rId3" Type="http://schemas.openxmlformats.org/officeDocument/2006/relationships/image" Target="../media/image9.png"/><Relationship Id="rId21" Type="http://schemas.microsoft.com/office/2007/relationships/hdphoto" Target="../media/hdphoto1.wdp"/><Relationship Id="rId7" Type="http://schemas.openxmlformats.org/officeDocument/2006/relationships/image" Target="../media/image13.svg"/><Relationship Id="rId12" Type="http://schemas.openxmlformats.org/officeDocument/2006/relationships/image" Target="../media/image15.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1.png"/><Relationship Id="rId1" Type="http://schemas.openxmlformats.org/officeDocument/2006/relationships/slideLayout" Target="../slideLayouts/slideLayout21.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png"/><Relationship Id="rId15" Type="http://schemas.openxmlformats.org/officeDocument/2006/relationships/image" Target="../media/image17.png"/><Relationship Id="rId10" Type="http://schemas.openxmlformats.org/officeDocument/2006/relationships/image" Target="../media/image14.png"/><Relationship Id="rId19"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16.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1.jpg"/><Relationship Id="rId7"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23.xml"/><Relationship Id="rId6" Type="http://schemas.openxmlformats.org/officeDocument/2006/relationships/image" Target="../media/image33.jpg"/><Relationship Id="rId5" Type="http://schemas.openxmlformats.org/officeDocument/2006/relationships/image" Target="../media/image26.png"/><Relationship Id="rId10" Type="http://schemas.openxmlformats.org/officeDocument/2006/relationships/image" Target="../media/image37.jpg"/><Relationship Id="rId4" Type="http://schemas.openxmlformats.org/officeDocument/2006/relationships/image" Target="../media/image32.jpg"/><Relationship Id="rId9" Type="http://schemas.openxmlformats.org/officeDocument/2006/relationships/image" Target="../media/image36.jp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27.pn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159" y="2340949"/>
            <a:ext cx="8495362" cy="646331"/>
          </a:xfrm>
          <a:prstGeom prst="rect">
            <a:avLst/>
          </a:prstGeom>
        </p:spPr>
        <p:txBody>
          <a:bodyPr wrap="square">
            <a:spAutoFit/>
          </a:bodyPr>
          <a:lstStyle/>
          <a:p>
            <a:pPr marL="285750" indent="-285750">
              <a:buFont typeface="Arial" panose="020B0604020202020204" pitchFamily="34" charset="0"/>
              <a:buChar char="•"/>
            </a:pPr>
            <a:r>
              <a:rPr lang="en-US" dirty="0"/>
              <a:t>Updated on </a:t>
            </a:r>
            <a:r>
              <a:rPr lang="en-US"/>
              <a:t>October 6</a:t>
            </a:r>
            <a:r>
              <a:rPr lang="en-US" baseline="30000"/>
              <a:t>th</a:t>
            </a:r>
            <a:r>
              <a:rPr lang="en-US"/>
              <a:t> </a:t>
            </a:r>
            <a:r>
              <a:rPr lang="en-US" dirty="0"/>
              <a:t>2020</a:t>
            </a:r>
          </a:p>
          <a:p>
            <a:pPr marL="285750" indent="-285750">
              <a:buFont typeface="Arial" panose="020B0604020202020204" pitchFamily="34" charset="0"/>
              <a:buChar char="•"/>
            </a:pPr>
            <a:r>
              <a:rPr lang="en-US" dirty="0"/>
              <a:t>Any questions, please reach out to khareash@</a:t>
            </a:r>
          </a:p>
        </p:txBody>
      </p:sp>
    </p:spTree>
    <p:extLst>
      <p:ext uri="{BB962C8B-B14F-4D97-AF65-F5344CB8AC3E}">
        <p14:creationId xmlns:p14="http://schemas.microsoft.com/office/powerpoint/2010/main" val="139876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B260-46F6-FA49-AF8B-1E47E9F247DB}"/>
              </a:ext>
            </a:extLst>
          </p:cNvPr>
          <p:cNvSpPr>
            <a:spLocks noGrp="1"/>
          </p:cNvSpPr>
          <p:nvPr>
            <p:ph type="title"/>
          </p:nvPr>
        </p:nvSpPr>
        <p:spPr/>
        <p:txBody>
          <a:bodyPr/>
          <a:lstStyle/>
          <a:p>
            <a:r>
              <a:rPr lang="en-US" dirty="0"/>
              <a:t>PII Detection</a:t>
            </a:r>
          </a:p>
        </p:txBody>
      </p:sp>
      <p:sp>
        <p:nvSpPr>
          <p:cNvPr id="3" name="Rectangle 2">
            <a:extLst>
              <a:ext uri="{FF2B5EF4-FFF2-40B4-BE49-F238E27FC236}">
                <a16:creationId xmlns:a16="http://schemas.microsoft.com/office/drawing/2014/main" id="{18E46516-3E99-A14C-9147-EE98ACF8632B}"/>
              </a:ext>
            </a:extLst>
          </p:cNvPr>
          <p:cNvSpPr/>
          <p:nvPr/>
        </p:nvSpPr>
        <p:spPr>
          <a:xfrm>
            <a:off x="295020" y="1013306"/>
            <a:ext cx="3542438" cy="3490892"/>
          </a:xfrm>
          <a:prstGeom prst="rect">
            <a:avLst/>
          </a:prstGeom>
        </p:spPr>
        <p:txBody>
          <a:bodyPr wrap="square">
            <a:spAutoFit/>
          </a:bodyPr>
          <a:lstStyle/>
          <a:p>
            <a:pPr>
              <a:lnSpc>
                <a:spcPts val="1880"/>
              </a:lnSpc>
            </a:pPr>
            <a:r>
              <a:rPr lang="en-US" sz="1400" dirty="0"/>
              <a:t>Hi, my name is John Doe. For verification, the last 4 digits of my social are 6789 and my dob is 01/01. </a:t>
            </a:r>
          </a:p>
          <a:p>
            <a:pPr>
              <a:lnSpc>
                <a:spcPts val="1880"/>
              </a:lnSpc>
            </a:pPr>
            <a:endParaRPr lang="en-US" sz="1400" dirty="0"/>
          </a:p>
          <a:p>
            <a:pPr>
              <a:lnSpc>
                <a:spcPts val="1880"/>
              </a:lnSpc>
            </a:pPr>
            <a:r>
              <a:rPr lang="en-US" sz="1400" dirty="0"/>
              <a:t>I paid for my credit card 1111-0000-1111-0000 last week from my bank account XXXXXX1111 with the routing number XXXXX0000. The check was mailed from 100 Main Street, Anytown, WA 98121. </a:t>
            </a:r>
          </a:p>
          <a:p>
            <a:pPr>
              <a:lnSpc>
                <a:spcPts val="1880"/>
              </a:lnSpc>
            </a:pPr>
            <a:endParaRPr lang="en-US" sz="1400" dirty="0"/>
          </a:p>
          <a:p>
            <a:pPr>
              <a:lnSpc>
                <a:spcPts val="1880"/>
              </a:lnSpc>
            </a:pPr>
            <a:r>
              <a:rPr lang="en-US" sz="1400" dirty="0"/>
              <a:t>Please confirm receipt by calling me at 206-555-0199 or emailing at john.doe@anycompany.com.</a:t>
            </a:r>
          </a:p>
        </p:txBody>
      </p:sp>
      <p:sp>
        <p:nvSpPr>
          <p:cNvPr id="19" name="Rectangle 18">
            <a:extLst>
              <a:ext uri="{FF2B5EF4-FFF2-40B4-BE49-F238E27FC236}">
                <a16:creationId xmlns:a16="http://schemas.microsoft.com/office/drawing/2014/main" id="{7231AABE-C6FE-0641-8230-3EE642D07206}"/>
              </a:ext>
            </a:extLst>
          </p:cNvPr>
          <p:cNvSpPr/>
          <p:nvPr/>
        </p:nvSpPr>
        <p:spPr>
          <a:xfrm>
            <a:off x="3890089" y="3055315"/>
            <a:ext cx="2605200" cy="261610"/>
          </a:xfrm>
          <a:prstGeom prst="rect">
            <a:avLst/>
          </a:prstGeom>
        </p:spPr>
        <p:txBody>
          <a:bodyPr wrap="none">
            <a:spAutoFit/>
          </a:bodyPr>
          <a:lstStyle/>
          <a:p>
            <a:r>
              <a:rPr lang="en-US" sz="1100" dirty="0"/>
              <a:t>100 Main Street, Anytown, WA 98121</a:t>
            </a:r>
          </a:p>
        </p:txBody>
      </p:sp>
      <p:cxnSp>
        <p:nvCxnSpPr>
          <p:cNvPr id="41" name="Straight Connector 40">
            <a:extLst>
              <a:ext uri="{FF2B5EF4-FFF2-40B4-BE49-F238E27FC236}">
                <a16:creationId xmlns:a16="http://schemas.microsoft.com/office/drawing/2014/main" id="{21308C93-B52D-2249-83F4-B6BE2B8C984A}"/>
              </a:ext>
            </a:extLst>
          </p:cNvPr>
          <p:cNvCxnSpPr>
            <a:cxnSpLocks/>
          </p:cNvCxnSpPr>
          <p:nvPr/>
        </p:nvCxnSpPr>
        <p:spPr>
          <a:xfrm>
            <a:off x="3881049" y="1013306"/>
            <a:ext cx="0" cy="3544734"/>
          </a:xfrm>
          <a:prstGeom prst="line">
            <a:avLst/>
          </a:prstGeom>
          <a:ln w="12700">
            <a:solidFill>
              <a:schemeClr val="tx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EAD8CB4B-6CB1-FA49-842C-1074AEEB1A26}"/>
              </a:ext>
            </a:extLst>
          </p:cNvPr>
          <p:cNvGrpSpPr/>
          <p:nvPr/>
        </p:nvGrpSpPr>
        <p:grpSpPr>
          <a:xfrm>
            <a:off x="365896" y="1134541"/>
            <a:ext cx="8673769" cy="3292177"/>
            <a:chOff x="365896" y="1134541"/>
            <a:chExt cx="8673769" cy="3292177"/>
          </a:xfrm>
        </p:grpSpPr>
        <p:sp>
          <p:nvSpPr>
            <p:cNvPr id="4" name="Rectangle 3">
              <a:extLst>
                <a:ext uri="{FF2B5EF4-FFF2-40B4-BE49-F238E27FC236}">
                  <a16:creationId xmlns:a16="http://schemas.microsoft.com/office/drawing/2014/main" id="{86DEF549-865A-644C-B260-DA4C0A225A3B}"/>
                </a:ext>
              </a:extLst>
            </p:cNvPr>
            <p:cNvSpPr/>
            <p:nvPr/>
          </p:nvSpPr>
          <p:spPr>
            <a:xfrm>
              <a:off x="6480580" y="1134542"/>
              <a:ext cx="1399216" cy="18825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r>
                <a:rPr lang="en-US" sz="1100" dirty="0">
                  <a:solidFill>
                    <a:schemeClr val="tx1"/>
                  </a:solidFill>
                </a:rPr>
                <a:t>Entity: </a:t>
              </a:r>
              <a:r>
                <a:rPr lang="en-US" sz="1100" dirty="0">
                  <a:solidFill>
                    <a:schemeClr val="accent1"/>
                  </a:solidFill>
                </a:rPr>
                <a:t>NAME</a:t>
              </a:r>
            </a:p>
          </p:txBody>
        </p:sp>
        <p:sp>
          <p:nvSpPr>
            <p:cNvPr id="5" name="Rectangle 4">
              <a:extLst>
                <a:ext uri="{FF2B5EF4-FFF2-40B4-BE49-F238E27FC236}">
                  <a16:creationId xmlns:a16="http://schemas.microsoft.com/office/drawing/2014/main" id="{77C4AD7E-5CE1-144D-A7A6-AD9F99C9F34F}"/>
                </a:ext>
              </a:extLst>
            </p:cNvPr>
            <p:cNvSpPr/>
            <p:nvPr/>
          </p:nvSpPr>
          <p:spPr>
            <a:xfrm>
              <a:off x="6480580" y="2174154"/>
              <a:ext cx="2399532" cy="18825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r>
                <a:rPr lang="en-US" sz="1100" dirty="0">
                  <a:solidFill>
                    <a:schemeClr val="tx1"/>
                  </a:solidFill>
                </a:rPr>
                <a:t>Entity: </a:t>
              </a:r>
              <a:r>
                <a:rPr lang="en-US" sz="1100" dirty="0">
                  <a:solidFill>
                    <a:schemeClr val="accent1"/>
                  </a:solidFill>
                </a:rPr>
                <a:t>CREDIT_DEBIT_NUMBER</a:t>
              </a:r>
            </a:p>
          </p:txBody>
        </p:sp>
        <p:sp>
          <p:nvSpPr>
            <p:cNvPr id="6" name="Rectangle 5">
              <a:extLst>
                <a:ext uri="{FF2B5EF4-FFF2-40B4-BE49-F238E27FC236}">
                  <a16:creationId xmlns:a16="http://schemas.microsoft.com/office/drawing/2014/main" id="{889C6F43-85D4-FA45-9771-1F429C6485F0}"/>
                </a:ext>
              </a:extLst>
            </p:cNvPr>
            <p:cNvSpPr/>
            <p:nvPr/>
          </p:nvSpPr>
          <p:spPr>
            <a:xfrm>
              <a:off x="6480580" y="1672610"/>
              <a:ext cx="1571050" cy="18825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r>
                <a:rPr lang="en-US" sz="1100" dirty="0">
                  <a:solidFill>
                    <a:schemeClr val="tx1"/>
                  </a:solidFill>
                </a:rPr>
                <a:t>Entity: </a:t>
              </a:r>
              <a:r>
                <a:rPr lang="en-US" sz="1100" dirty="0">
                  <a:solidFill>
                    <a:schemeClr val="accent1"/>
                  </a:solidFill>
                </a:rPr>
                <a:t>DATE_TIME</a:t>
              </a:r>
            </a:p>
          </p:txBody>
        </p:sp>
        <p:sp>
          <p:nvSpPr>
            <p:cNvPr id="7" name="Rectangle 6">
              <a:extLst>
                <a:ext uri="{FF2B5EF4-FFF2-40B4-BE49-F238E27FC236}">
                  <a16:creationId xmlns:a16="http://schemas.microsoft.com/office/drawing/2014/main" id="{82C5BE46-6B56-F64F-A687-DDB4BC6AD488}"/>
                </a:ext>
              </a:extLst>
            </p:cNvPr>
            <p:cNvSpPr/>
            <p:nvPr/>
          </p:nvSpPr>
          <p:spPr>
            <a:xfrm>
              <a:off x="6480580" y="2461350"/>
              <a:ext cx="2559085" cy="18825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r>
                <a:rPr lang="en-US" sz="1100" dirty="0">
                  <a:solidFill>
                    <a:schemeClr val="tx1"/>
                  </a:solidFill>
                </a:rPr>
                <a:t>Entity: </a:t>
              </a:r>
              <a:r>
                <a:rPr lang="en-US" sz="1100" dirty="0">
                  <a:solidFill>
                    <a:schemeClr val="accent1"/>
                  </a:solidFill>
                </a:rPr>
                <a:t>BANK_ACCOUNT_NUMBER</a:t>
              </a:r>
            </a:p>
          </p:txBody>
        </p:sp>
        <p:sp>
          <p:nvSpPr>
            <p:cNvPr id="8" name="Rectangle 7">
              <a:extLst>
                <a:ext uri="{FF2B5EF4-FFF2-40B4-BE49-F238E27FC236}">
                  <a16:creationId xmlns:a16="http://schemas.microsoft.com/office/drawing/2014/main" id="{ACA648C4-A001-7643-A398-6767BF9C6211}"/>
                </a:ext>
              </a:extLst>
            </p:cNvPr>
            <p:cNvSpPr/>
            <p:nvPr/>
          </p:nvSpPr>
          <p:spPr>
            <a:xfrm>
              <a:off x="6480580" y="3091211"/>
              <a:ext cx="1571050" cy="18825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r>
                <a:rPr lang="en-US" sz="1100" dirty="0">
                  <a:solidFill>
                    <a:schemeClr val="tx1"/>
                  </a:solidFill>
                </a:rPr>
                <a:t>Entity: </a:t>
              </a:r>
              <a:r>
                <a:rPr lang="en-US" sz="1100" dirty="0">
                  <a:solidFill>
                    <a:schemeClr val="accent1"/>
                  </a:solidFill>
                </a:rPr>
                <a:t>ADDRESS</a:t>
              </a:r>
            </a:p>
          </p:txBody>
        </p:sp>
        <p:sp>
          <p:nvSpPr>
            <p:cNvPr id="9" name="Rectangle 8">
              <a:extLst>
                <a:ext uri="{FF2B5EF4-FFF2-40B4-BE49-F238E27FC236}">
                  <a16:creationId xmlns:a16="http://schemas.microsoft.com/office/drawing/2014/main" id="{ACAB3A1D-196D-CF46-850C-AFC75901E672}"/>
                </a:ext>
              </a:extLst>
            </p:cNvPr>
            <p:cNvSpPr/>
            <p:nvPr/>
          </p:nvSpPr>
          <p:spPr>
            <a:xfrm>
              <a:off x="6480580" y="3475998"/>
              <a:ext cx="1571050" cy="18825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r>
                <a:rPr lang="en-US" sz="1100" dirty="0">
                  <a:solidFill>
                    <a:schemeClr val="tx1"/>
                  </a:solidFill>
                </a:rPr>
                <a:t>Entity: </a:t>
              </a:r>
              <a:r>
                <a:rPr lang="en-US" sz="1100" dirty="0">
                  <a:solidFill>
                    <a:schemeClr val="accent1"/>
                  </a:solidFill>
                </a:rPr>
                <a:t>PHONE</a:t>
              </a:r>
            </a:p>
          </p:txBody>
        </p:sp>
        <p:sp>
          <p:nvSpPr>
            <p:cNvPr id="10" name="Rectangle 9">
              <a:extLst>
                <a:ext uri="{FF2B5EF4-FFF2-40B4-BE49-F238E27FC236}">
                  <a16:creationId xmlns:a16="http://schemas.microsoft.com/office/drawing/2014/main" id="{6F763156-64DD-6840-BDED-07080A44E688}"/>
                </a:ext>
              </a:extLst>
            </p:cNvPr>
            <p:cNvSpPr/>
            <p:nvPr/>
          </p:nvSpPr>
          <p:spPr>
            <a:xfrm>
              <a:off x="6480580" y="3748557"/>
              <a:ext cx="1571050" cy="18825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r>
                <a:rPr lang="en-US" sz="1100" dirty="0">
                  <a:solidFill>
                    <a:schemeClr val="tx1"/>
                  </a:solidFill>
                </a:rPr>
                <a:t>Entity: </a:t>
              </a:r>
              <a:r>
                <a:rPr lang="en-US" sz="1100" dirty="0">
                  <a:solidFill>
                    <a:schemeClr val="accent1"/>
                  </a:solidFill>
                </a:rPr>
                <a:t>EMAIL</a:t>
              </a:r>
            </a:p>
          </p:txBody>
        </p:sp>
        <p:sp>
          <p:nvSpPr>
            <p:cNvPr id="11" name="Rectangle 10">
              <a:extLst>
                <a:ext uri="{FF2B5EF4-FFF2-40B4-BE49-F238E27FC236}">
                  <a16:creationId xmlns:a16="http://schemas.microsoft.com/office/drawing/2014/main" id="{3016A78A-CF94-3C4A-BEF8-0F06B242914E}"/>
                </a:ext>
              </a:extLst>
            </p:cNvPr>
            <p:cNvSpPr/>
            <p:nvPr/>
          </p:nvSpPr>
          <p:spPr>
            <a:xfrm>
              <a:off x="6480580" y="2745479"/>
              <a:ext cx="1884027" cy="18825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r>
                <a:rPr lang="en-US" sz="1100" dirty="0">
                  <a:solidFill>
                    <a:schemeClr val="tx1"/>
                  </a:solidFill>
                </a:rPr>
                <a:t>Entity: </a:t>
              </a:r>
              <a:r>
                <a:rPr lang="en-US" sz="1100" dirty="0">
                  <a:solidFill>
                    <a:schemeClr val="accent1"/>
                  </a:solidFill>
                </a:rPr>
                <a:t>BANK_ROUTING</a:t>
              </a:r>
            </a:p>
          </p:txBody>
        </p:sp>
        <p:sp>
          <p:nvSpPr>
            <p:cNvPr id="12" name="Rectangle 11">
              <a:extLst>
                <a:ext uri="{FF2B5EF4-FFF2-40B4-BE49-F238E27FC236}">
                  <a16:creationId xmlns:a16="http://schemas.microsoft.com/office/drawing/2014/main" id="{0A737775-FBFF-4745-86B6-E8EDDEA679C6}"/>
                </a:ext>
              </a:extLst>
            </p:cNvPr>
            <p:cNvSpPr/>
            <p:nvPr/>
          </p:nvSpPr>
          <p:spPr>
            <a:xfrm>
              <a:off x="6480580" y="1404566"/>
              <a:ext cx="1399216" cy="18825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r>
                <a:rPr lang="en-US" sz="1100" dirty="0">
                  <a:solidFill>
                    <a:schemeClr val="tx1"/>
                  </a:solidFill>
                </a:rPr>
                <a:t>Entity: </a:t>
              </a:r>
              <a:r>
                <a:rPr lang="en-US" sz="1100" dirty="0">
                  <a:solidFill>
                    <a:schemeClr val="accent1"/>
                  </a:solidFill>
                </a:rPr>
                <a:t>SSN</a:t>
              </a:r>
            </a:p>
          </p:txBody>
        </p:sp>
        <p:sp>
          <p:nvSpPr>
            <p:cNvPr id="13" name="Rectangle 12">
              <a:extLst>
                <a:ext uri="{FF2B5EF4-FFF2-40B4-BE49-F238E27FC236}">
                  <a16:creationId xmlns:a16="http://schemas.microsoft.com/office/drawing/2014/main" id="{26D3E35A-E1D2-BA44-B281-D478F2B8D53B}"/>
                </a:ext>
              </a:extLst>
            </p:cNvPr>
            <p:cNvSpPr/>
            <p:nvPr/>
          </p:nvSpPr>
          <p:spPr>
            <a:xfrm>
              <a:off x="5673576" y="1134541"/>
              <a:ext cx="785793" cy="261610"/>
            </a:xfrm>
            <a:prstGeom prst="rect">
              <a:avLst/>
            </a:prstGeom>
          </p:spPr>
          <p:txBody>
            <a:bodyPr wrap="none">
              <a:spAutoFit/>
            </a:bodyPr>
            <a:lstStyle/>
            <a:p>
              <a:r>
                <a:rPr lang="en-US" sz="1100" dirty="0"/>
                <a:t>John Doe</a:t>
              </a:r>
            </a:p>
          </p:txBody>
        </p:sp>
        <p:sp>
          <p:nvSpPr>
            <p:cNvPr id="14" name="Rectangle 13">
              <a:extLst>
                <a:ext uri="{FF2B5EF4-FFF2-40B4-BE49-F238E27FC236}">
                  <a16:creationId xmlns:a16="http://schemas.microsoft.com/office/drawing/2014/main" id="{6FA6A610-1AB3-684A-8244-0236CDD0EA30}"/>
                </a:ext>
              </a:extLst>
            </p:cNvPr>
            <p:cNvSpPr/>
            <p:nvPr/>
          </p:nvSpPr>
          <p:spPr>
            <a:xfrm>
              <a:off x="5941278" y="1394871"/>
              <a:ext cx="518091" cy="261610"/>
            </a:xfrm>
            <a:prstGeom prst="rect">
              <a:avLst/>
            </a:prstGeom>
          </p:spPr>
          <p:txBody>
            <a:bodyPr wrap="none">
              <a:spAutoFit/>
            </a:bodyPr>
            <a:lstStyle/>
            <a:p>
              <a:r>
                <a:rPr lang="en-US" sz="1100" dirty="0"/>
                <a:t>6789</a:t>
              </a:r>
            </a:p>
          </p:txBody>
        </p:sp>
        <p:sp>
          <p:nvSpPr>
            <p:cNvPr id="15" name="Rectangle 14">
              <a:extLst>
                <a:ext uri="{FF2B5EF4-FFF2-40B4-BE49-F238E27FC236}">
                  <a16:creationId xmlns:a16="http://schemas.microsoft.com/office/drawing/2014/main" id="{9231E28F-B4B5-AC47-8649-05D0018E0D43}"/>
                </a:ext>
              </a:extLst>
            </p:cNvPr>
            <p:cNvSpPr/>
            <p:nvPr/>
          </p:nvSpPr>
          <p:spPr>
            <a:xfrm>
              <a:off x="5873952" y="1654544"/>
              <a:ext cx="585417" cy="261610"/>
            </a:xfrm>
            <a:prstGeom prst="rect">
              <a:avLst/>
            </a:prstGeom>
          </p:spPr>
          <p:txBody>
            <a:bodyPr wrap="none">
              <a:spAutoFit/>
            </a:bodyPr>
            <a:lstStyle/>
            <a:p>
              <a:r>
                <a:rPr lang="en-US" sz="1100" dirty="0"/>
                <a:t>01/01</a:t>
              </a:r>
            </a:p>
          </p:txBody>
        </p:sp>
        <p:sp>
          <p:nvSpPr>
            <p:cNvPr id="16" name="Rectangle 15">
              <a:extLst>
                <a:ext uri="{FF2B5EF4-FFF2-40B4-BE49-F238E27FC236}">
                  <a16:creationId xmlns:a16="http://schemas.microsoft.com/office/drawing/2014/main" id="{32653381-AC67-0246-A136-C81997113BE1}"/>
                </a:ext>
              </a:extLst>
            </p:cNvPr>
            <p:cNvSpPr/>
            <p:nvPr/>
          </p:nvSpPr>
          <p:spPr>
            <a:xfrm>
              <a:off x="4780700" y="2146973"/>
              <a:ext cx="1681871" cy="261610"/>
            </a:xfrm>
            <a:prstGeom prst="rect">
              <a:avLst/>
            </a:prstGeom>
          </p:spPr>
          <p:txBody>
            <a:bodyPr wrap="none">
              <a:spAutoFit/>
            </a:bodyPr>
            <a:lstStyle/>
            <a:p>
              <a:r>
                <a:rPr lang="en-US" sz="1100" dirty="0"/>
                <a:t>1111-0000-1111-0000</a:t>
              </a:r>
            </a:p>
          </p:txBody>
        </p:sp>
        <p:sp>
          <p:nvSpPr>
            <p:cNvPr id="17" name="Rectangle 16">
              <a:extLst>
                <a:ext uri="{FF2B5EF4-FFF2-40B4-BE49-F238E27FC236}">
                  <a16:creationId xmlns:a16="http://schemas.microsoft.com/office/drawing/2014/main" id="{B7E35999-0735-594A-9877-734BCF16E659}"/>
                </a:ext>
              </a:extLst>
            </p:cNvPr>
            <p:cNvSpPr/>
            <p:nvPr/>
          </p:nvSpPr>
          <p:spPr>
            <a:xfrm>
              <a:off x="5443730" y="2428243"/>
              <a:ext cx="1027845" cy="261610"/>
            </a:xfrm>
            <a:prstGeom prst="rect">
              <a:avLst/>
            </a:prstGeom>
          </p:spPr>
          <p:txBody>
            <a:bodyPr wrap="none">
              <a:spAutoFit/>
            </a:bodyPr>
            <a:lstStyle/>
            <a:p>
              <a:r>
                <a:rPr lang="en-US" sz="1100" dirty="0"/>
                <a:t>XXXXXX1111</a:t>
              </a:r>
            </a:p>
          </p:txBody>
        </p:sp>
        <p:sp>
          <p:nvSpPr>
            <p:cNvPr id="18" name="Rectangle 17">
              <a:extLst>
                <a:ext uri="{FF2B5EF4-FFF2-40B4-BE49-F238E27FC236}">
                  <a16:creationId xmlns:a16="http://schemas.microsoft.com/office/drawing/2014/main" id="{E37B6224-10E8-224F-8652-6D95095999E4}"/>
                </a:ext>
              </a:extLst>
            </p:cNvPr>
            <p:cNvSpPr/>
            <p:nvPr/>
          </p:nvSpPr>
          <p:spPr>
            <a:xfrm>
              <a:off x="5524482" y="2709544"/>
              <a:ext cx="942887" cy="261610"/>
            </a:xfrm>
            <a:prstGeom prst="rect">
              <a:avLst/>
            </a:prstGeom>
          </p:spPr>
          <p:txBody>
            <a:bodyPr wrap="none">
              <a:spAutoFit/>
            </a:bodyPr>
            <a:lstStyle/>
            <a:p>
              <a:r>
                <a:rPr lang="en-US" sz="1100" dirty="0"/>
                <a:t>XXXXX0000</a:t>
              </a:r>
            </a:p>
          </p:txBody>
        </p:sp>
        <p:sp>
          <p:nvSpPr>
            <p:cNvPr id="20" name="Rectangle 19">
              <a:extLst>
                <a:ext uri="{FF2B5EF4-FFF2-40B4-BE49-F238E27FC236}">
                  <a16:creationId xmlns:a16="http://schemas.microsoft.com/office/drawing/2014/main" id="{B7C11FCF-F1A2-2447-A658-830F3CA4E6C5}"/>
                </a:ext>
              </a:extLst>
            </p:cNvPr>
            <p:cNvSpPr/>
            <p:nvPr/>
          </p:nvSpPr>
          <p:spPr>
            <a:xfrm>
              <a:off x="5337202" y="3441433"/>
              <a:ext cx="1127232" cy="261610"/>
            </a:xfrm>
            <a:prstGeom prst="rect">
              <a:avLst/>
            </a:prstGeom>
          </p:spPr>
          <p:txBody>
            <a:bodyPr wrap="none">
              <a:spAutoFit/>
            </a:bodyPr>
            <a:lstStyle/>
            <a:p>
              <a:r>
                <a:rPr lang="en-US" sz="1100" dirty="0"/>
                <a:t>206-555-0199</a:t>
              </a:r>
            </a:p>
          </p:txBody>
        </p:sp>
        <p:sp>
          <p:nvSpPr>
            <p:cNvPr id="21" name="Rectangle 20">
              <a:extLst>
                <a:ext uri="{FF2B5EF4-FFF2-40B4-BE49-F238E27FC236}">
                  <a16:creationId xmlns:a16="http://schemas.microsoft.com/office/drawing/2014/main" id="{E3F32717-5D0E-3349-B720-ADA118DCF923}"/>
                </a:ext>
              </a:extLst>
            </p:cNvPr>
            <p:cNvSpPr/>
            <p:nvPr/>
          </p:nvSpPr>
          <p:spPr>
            <a:xfrm>
              <a:off x="4476505" y="3709038"/>
              <a:ext cx="2004075" cy="261610"/>
            </a:xfrm>
            <a:prstGeom prst="rect">
              <a:avLst/>
            </a:prstGeom>
          </p:spPr>
          <p:txBody>
            <a:bodyPr wrap="none">
              <a:spAutoFit/>
            </a:bodyPr>
            <a:lstStyle/>
            <a:p>
              <a:r>
                <a:rPr lang="en-US" sz="1100" dirty="0"/>
                <a:t>john.doe@anycompany.com</a:t>
              </a:r>
            </a:p>
          </p:txBody>
        </p:sp>
        <p:grpSp>
          <p:nvGrpSpPr>
            <p:cNvPr id="68" name="Group 67">
              <a:extLst>
                <a:ext uri="{FF2B5EF4-FFF2-40B4-BE49-F238E27FC236}">
                  <a16:creationId xmlns:a16="http://schemas.microsoft.com/office/drawing/2014/main" id="{3CA0149E-54CA-9D45-838C-66B490EAAAAF}"/>
                </a:ext>
              </a:extLst>
            </p:cNvPr>
            <p:cNvGrpSpPr/>
            <p:nvPr/>
          </p:nvGrpSpPr>
          <p:grpSpPr>
            <a:xfrm>
              <a:off x="365896" y="1270404"/>
              <a:ext cx="3187002" cy="3156314"/>
              <a:chOff x="365896" y="1270404"/>
              <a:chExt cx="3187002" cy="3156314"/>
            </a:xfrm>
          </p:grpSpPr>
          <p:cxnSp>
            <p:nvCxnSpPr>
              <p:cNvPr id="22" name="Straight Connector 21">
                <a:extLst>
                  <a:ext uri="{FF2B5EF4-FFF2-40B4-BE49-F238E27FC236}">
                    <a16:creationId xmlns:a16="http://schemas.microsoft.com/office/drawing/2014/main" id="{4BF9E8FA-9502-734F-8C2B-00C03DDDD436}"/>
                  </a:ext>
                </a:extLst>
              </p:cNvPr>
              <p:cNvCxnSpPr>
                <a:cxnSpLocks/>
              </p:cNvCxnSpPr>
              <p:nvPr/>
            </p:nvCxnSpPr>
            <p:spPr>
              <a:xfrm>
                <a:off x="407697" y="3449139"/>
                <a:ext cx="813831"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B556249-4122-F343-BD9F-A2C6A0D9C115}"/>
                  </a:ext>
                </a:extLst>
              </p:cNvPr>
              <p:cNvCxnSpPr>
                <a:cxnSpLocks/>
              </p:cNvCxnSpPr>
              <p:nvPr/>
            </p:nvCxnSpPr>
            <p:spPr>
              <a:xfrm>
                <a:off x="407697" y="4171877"/>
                <a:ext cx="1141897"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2F253CE-9123-C543-99FF-1587E2AC5591}"/>
                  </a:ext>
                </a:extLst>
              </p:cNvPr>
              <p:cNvCxnSpPr>
                <a:cxnSpLocks/>
              </p:cNvCxnSpPr>
              <p:nvPr/>
            </p:nvCxnSpPr>
            <p:spPr>
              <a:xfrm>
                <a:off x="2987505" y="1523225"/>
                <a:ext cx="397869"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0491B29-BE6F-1D47-84DE-2EBD3E0C4F66}"/>
                  </a:ext>
                </a:extLst>
              </p:cNvPr>
              <p:cNvCxnSpPr>
                <a:cxnSpLocks/>
              </p:cNvCxnSpPr>
              <p:nvPr/>
            </p:nvCxnSpPr>
            <p:spPr>
              <a:xfrm>
                <a:off x="1612415" y="1270404"/>
                <a:ext cx="760769"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A57F815-2A17-BF4D-9DC1-45D5AE7A1191}"/>
                  </a:ext>
                </a:extLst>
              </p:cNvPr>
              <p:cNvCxnSpPr>
                <a:cxnSpLocks/>
              </p:cNvCxnSpPr>
              <p:nvPr/>
            </p:nvCxnSpPr>
            <p:spPr>
              <a:xfrm>
                <a:off x="365896" y="4426718"/>
                <a:ext cx="2300522"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86273F2-6976-D049-B06B-A51ED9E46A86}"/>
                  </a:ext>
                </a:extLst>
              </p:cNvPr>
              <p:cNvCxnSpPr>
                <a:cxnSpLocks/>
              </p:cNvCxnSpPr>
              <p:nvPr/>
            </p:nvCxnSpPr>
            <p:spPr>
              <a:xfrm>
                <a:off x="1419098" y="3210069"/>
                <a:ext cx="2133800"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450CEE9-6A5A-EB46-BDAC-D3C1C8AE951B}"/>
                  </a:ext>
                </a:extLst>
              </p:cNvPr>
              <p:cNvCxnSpPr>
                <a:cxnSpLocks/>
              </p:cNvCxnSpPr>
              <p:nvPr/>
            </p:nvCxnSpPr>
            <p:spPr>
              <a:xfrm>
                <a:off x="1549594" y="1760549"/>
                <a:ext cx="51664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F238AF5-0569-174F-8AAA-4B243BD16159}"/>
                  </a:ext>
                </a:extLst>
              </p:cNvPr>
              <p:cNvCxnSpPr>
                <a:cxnSpLocks/>
              </p:cNvCxnSpPr>
              <p:nvPr/>
            </p:nvCxnSpPr>
            <p:spPr>
              <a:xfrm>
                <a:off x="2366271" y="2235199"/>
                <a:ext cx="970242"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BD615D9-7725-CC4B-8594-AF5C22300B73}"/>
                  </a:ext>
                </a:extLst>
              </p:cNvPr>
              <p:cNvCxnSpPr>
                <a:cxnSpLocks/>
              </p:cNvCxnSpPr>
              <p:nvPr/>
            </p:nvCxnSpPr>
            <p:spPr>
              <a:xfrm>
                <a:off x="443240" y="2486483"/>
                <a:ext cx="806208"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EDCA077D-6A0A-D844-9B43-9092C2F66906}"/>
                  </a:ext>
                </a:extLst>
              </p:cNvPr>
              <p:cNvCxnSpPr>
                <a:cxnSpLocks/>
              </p:cNvCxnSpPr>
              <p:nvPr/>
            </p:nvCxnSpPr>
            <p:spPr>
              <a:xfrm flipV="1">
                <a:off x="1060983" y="2958026"/>
                <a:ext cx="945776" cy="4049"/>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4479B1C-9C4B-6541-A31A-948180B9DEFC}"/>
                  </a:ext>
                </a:extLst>
              </p:cNvPr>
              <p:cNvCxnSpPr>
                <a:cxnSpLocks/>
              </p:cNvCxnSpPr>
              <p:nvPr/>
            </p:nvCxnSpPr>
            <p:spPr>
              <a:xfrm>
                <a:off x="1088903" y="2719609"/>
                <a:ext cx="1005256"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pic>
        <p:nvPicPr>
          <p:cNvPr id="71" name="pasted-image.pdf">
            <a:extLst>
              <a:ext uri="{FF2B5EF4-FFF2-40B4-BE49-F238E27FC236}">
                <a16:creationId xmlns:a16="http://schemas.microsoft.com/office/drawing/2014/main" id="{72297A12-8F41-3E4E-A711-25A4C92349F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51630" y="123394"/>
            <a:ext cx="773514" cy="516904"/>
          </a:xfrm>
          <a:prstGeom prst="rect">
            <a:avLst/>
          </a:prstGeom>
          <a:ln w="12700">
            <a:miter lim="400000"/>
          </a:ln>
        </p:spPr>
      </p:pic>
    </p:spTree>
    <p:extLst>
      <p:ext uri="{BB962C8B-B14F-4D97-AF65-F5344CB8AC3E}">
        <p14:creationId xmlns:p14="http://schemas.microsoft.com/office/powerpoint/2010/main" val="138743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B260-46F6-FA49-AF8B-1E47E9F247DB}"/>
              </a:ext>
            </a:extLst>
          </p:cNvPr>
          <p:cNvSpPr>
            <a:spLocks noGrp="1"/>
          </p:cNvSpPr>
          <p:nvPr>
            <p:ph type="title"/>
          </p:nvPr>
        </p:nvSpPr>
        <p:spPr/>
        <p:txBody>
          <a:bodyPr/>
          <a:lstStyle/>
          <a:p>
            <a:r>
              <a:rPr lang="en-US" dirty="0"/>
              <a:t>PII handing options: Detect, Redact, Mask</a:t>
            </a:r>
          </a:p>
        </p:txBody>
      </p:sp>
      <p:sp>
        <p:nvSpPr>
          <p:cNvPr id="43" name="Rectangle 42">
            <a:extLst>
              <a:ext uri="{FF2B5EF4-FFF2-40B4-BE49-F238E27FC236}">
                <a16:creationId xmlns:a16="http://schemas.microsoft.com/office/drawing/2014/main" id="{570676C5-BAED-B145-A8D1-AE2C2C1668F0}"/>
              </a:ext>
            </a:extLst>
          </p:cNvPr>
          <p:cNvSpPr/>
          <p:nvPr/>
        </p:nvSpPr>
        <p:spPr>
          <a:xfrm>
            <a:off x="340598" y="1356218"/>
            <a:ext cx="2764679" cy="2677656"/>
          </a:xfrm>
          <a:prstGeom prst="rect">
            <a:avLst/>
          </a:prstGeom>
          <a:ln>
            <a:noFill/>
          </a:ln>
        </p:spPr>
        <p:txBody>
          <a:bodyPr wrap="square">
            <a:spAutoFit/>
          </a:bodyPr>
          <a:lstStyle/>
          <a:p>
            <a:r>
              <a:rPr lang="en-US" sz="1200" dirty="0"/>
              <a:t>Hi, my name is John Doe. For verification, the last 4 digits of my social are 6789 and my dob is 01/01. </a:t>
            </a:r>
          </a:p>
          <a:p>
            <a:endParaRPr lang="en-US" sz="1200" dirty="0"/>
          </a:p>
          <a:p>
            <a:r>
              <a:rPr lang="en-US" sz="1200" dirty="0"/>
              <a:t>I paid for my credit card 1111-0000-1111-0000 last week from my bank account XXXXXX1111 with the routing number XXXXX0000. The check was mailed from 100 Main Street, Anytown, WA 98121. </a:t>
            </a:r>
          </a:p>
          <a:p>
            <a:endParaRPr lang="en-US" sz="1200" dirty="0"/>
          </a:p>
          <a:p>
            <a:r>
              <a:rPr lang="en-US" sz="1200" dirty="0"/>
              <a:t>Please confirm receipt by calling me at 206-555-0199 or emailing at john.doe@anycompany.com.</a:t>
            </a:r>
          </a:p>
        </p:txBody>
      </p:sp>
      <p:sp>
        <p:nvSpPr>
          <p:cNvPr id="100" name="Rectangle 99">
            <a:extLst>
              <a:ext uri="{FF2B5EF4-FFF2-40B4-BE49-F238E27FC236}">
                <a16:creationId xmlns:a16="http://schemas.microsoft.com/office/drawing/2014/main" id="{C486098E-4184-A14D-8209-CC1AA5434FD8}"/>
              </a:ext>
            </a:extLst>
          </p:cNvPr>
          <p:cNvSpPr/>
          <p:nvPr/>
        </p:nvSpPr>
        <p:spPr>
          <a:xfrm>
            <a:off x="3249495" y="1356218"/>
            <a:ext cx="2764679" cy="2862322"/>
          </a:xfrm>
          <a:prstGeom prst="rect">
            <a:avLst/>
          </a:prstGeom>
          <a:ln>
            <a:noFill/>
          </a:ln>
        </p:spPr>
        <p:txBody>
          <a:bodyPr wrap="square">
            <a:spAutoFit/>
          </a:bodyPr>
          <a:lstStyle/>
          <a:p>
            <a:r>
              <a:rPr lang="en-US" sz="1200" dirty="0"/>
              <a:t>Hi, my name is </a:t>
            </a:r>
            <a:r>
              <a:rPr lang="en-US" sz="1200" dirty="0">
                <a:solidFill>
                  <a:schemeClr val="accent5"/>
                </a:solidFill>
              </a:rPr>
              <a:t>[NAME]</a:t>
            </a:r>
            <a:r>
              <a:rPr lang="en-US" sz="1200" dirty="0"/>
              <a:t>. For verification, the last 4 digits of my social are </a:t>
            </a:r>
            <a:r>
              <a:rPr lang="en-US" sz="1200" dirty="0">
                <a:solidFill>
                  <a:schemeClr val="accent5"/>
                </a:solidFill>
              </a:rPr>
              <a:t>[SSN]</a:t>
            </a:r>
            <a:r>
              <a:rPr lang="en-US" sz="1200" dirty="0"/>
              <a:t> and my dob is </a:t>
            </a:r>
            <a:r>
              <a:rPr lang="en-US" sz="1200" dirty="0">
                <a:solidFill>
                  <a:schemeClr val="accent5"/>
                </a:solidFill>
              </a:rPr>
              <a:t>[DATE_TIME]</a:t>
            </a:r>
            <a:r>
              <a:rPr lang="en-US" sz="1200" dirty="0"/>
              <a:t>. </a:t>
            </a:r>
          </a:p>
          <a:p>
            <a:endParaRPr lang="en-US" sz="1200" dirty="0"/>
          </a:p>
          <a:p>
            <a:r>
              <a:rPr lang="en-US" sz="1200" dirty="0"/>
              <a:t>I paid for my credit card </a:t>
            </a:r>
            <a:r>
              <a:rPr lang="en-US" sz="1200" dirty="0">
                <a:solidFill>
                  <a:schemeClr val="accent5"/>
                </a:solidFill>
              </a:rPr>
              <a:t>[CREDIT_DEBIT_NUMBER]</a:t>
            </a:r>
            <a:r>
              <a:rPr lang="en-US" sz="1200" dirty="0"/>
              <a:t> last week from my bank account </a:t>
            </a:r>
            <a:r>
              <a:rPr lang="en-US" sz="1200" dirty="0">
                <a:solidFill>
                  <a:schemeClr val="accent5"/>
                </a:solidFill>
              </a:rPr>
              <a:t>[BANK_ACCOUNT_NUMBER]</a:t>
            </a:r>
            <a:r>
              <a:rPr lang="en-US" sz="1200" dirty="0"/>
              <a:t> with the routing number </a:t>
            </a:r>
            <a:r>
              <a:rPr lang="en-US" sz="1200" dirty="0">
                <a:solidFill>
                  <a:schemeClr val="accent5"/>
                </a:solidFill>
              </a:rPr>
              <a:t>[BANK_ROUTING]</a:t>
            </a:r>
            <a:r>
              <a:rPr lang="en-US" sz="1200" dirty="0"/>
              <a:t>. The check was mailed from </a:t>
            </a:r>
            <a:r>
              <a:rPr lang="en-US" sz="1200" dirty="0">
                <a:solidFill>
                  <a:schemeClr val="accent5"/>
                </a:solidFill>
              </a:rPr>
              <a:t>[ADDRESS]</a:t>
            </a:r>
            <a:r>
              <a:rPr lang="en-US" sz="1200" dirty="0"/>
              <a:t>. </a:t>
            </a:r>
          </a:p>
          <a:p>
            <a:endParaRPr lang="en-US" sz="1200" dirty="0"/>
          </a:p>
          <a:p>
            <a:r>
              <a:rPr lang="en-US" sz="1200" dirty="0"/>
              <a:t>Please confirm receipt by calling me at </a:t>
            </a:r>
            <a:r>
              <a:rPr lang="en-US" sz="1200" dirty="0">
                <a:solidFill>
                  <a:schemeClr val="accent5"/>
                </a:solidFill>
              </a:rPr>
              <a:t>[PHONE]</a:t>
            </a:r>
            <a:r>
              <a:rPr lang="en-US" sz="1200" dirty="0"/>
              <a:t> or emailing at </a:t>
            </a:r>
            <a:r>
              <a:rPr lang="en-US" sz="1200" dirty="0">
                <a:solidFill>
                  <a:schemeClr val="accent5"/>
                </a:solidFill>
              </a:rPr>
              <a:t>[EMAIL]</a:t>
            </a:r>
            <a:r>
              <a:rPr lang="en-US" sz="1200" dirty="0"/>
              <a:t>.</a:t>
            </a:r>
          </a:p>
        </p:txBody>
      </p:sp>
      <p:sp>
        <p:nvSpPr>
          <p:cNvPr id="101" name="Rectangle 100">
            <a:extLst>
              <a:ext uri="{FF2B5EF4-FFF2-40B4-BE49-F238E27FC236}">
                <a16:creationId xmlns:a16="http://schemas.microsoft.com/office/drawing/2014/main" id="{D2AE1F21-F639-A742-A494-5639301500DF}"/>
              </a:ext>
            </a:extLst>
          </p:cNvPr>
          <p:cNvSpPr/>
          <p:nvPr/>
        </p:nvSpPr>
        <p:spPr>
          <a:xfrm>
            <a:off x="6158392" y="1356218"/>
            <a:ext cx="2764679" cy="2677656"/>
          </a:xfrm>
          <a:prstGeom prst="rect">
            <a:avLst/>
          </a:prstGeom>
          <a:ln>
            <a:noFill/>
          </a:ln>
        </p:spPr>
        <p:txBody>
          <a:bodyPr wrap="square">
            <a:spAutoFit/>
          </a:bodyPr>
          <a:lstStyle/>
          <a:p>
            <a:r>
              <a:rPr lang="en-US" sz="1200" dirty="0"/>
              <a:t>Hi, my name is </a:t>
            </a:r>
            <a:r>
              <a:rPr lang="en-US" sz="1200" dirty="0">
                <a:solidFill>
                  <a:schemeClr val="accent5"/>
                </a:solidFill>
              </a:rPr>
              <a:t>********</a:t>
            </a:r>
            <a:r>
              <a:rPr lang="en-US" sz="1200" dirty="0"/>
              <a:t>. For verification, the last 4 digits of my social are </a:t>
            </a:r>
            <a:r>
              <a:rPr lang="en-US" sz="1200" dirty="0">
                <a:solidFill>
                  <a:schemeClr val="accent5"/>
                </a:solidFill>
              </a:rPr>
              <a:t>****</a:t>
            </a:r>
            <a:r>
              <a:rPr lang="en-US" sz="1200" dirty="0"/>
              <a:t> and my dob is </a:t>
            </a:r>
            <a:r>
              <a:rPr lang="en-US" sz="1200" dirty="0">
                <a:solidFill>
                  <a:schemeClr val="accent5"/>
                </a:solidFill>
              </a:rPr>
              <a:t>*****</a:t>
            </a:r>
            <a:r>
              <a:rPr lang="en-US" sz="1200" dirty="0"/>
              <a:t>. </a:t>
            </a:r>
          </a:p>
          <a:p>
            <a:endParaRPr lang="en-US" sz="1200" dirty="0"/>
          </a:p>
          <a:p>
            <a:r>
              <a:rPr lang="en-US" sz="1200" dirty="0"/>
              <a:t>I paid for my credit card </a:t>
            </a:r>
            <a:r>
              <a:rPr lang="en-US" sz="1200" dirty="0">
                <a:solidFill>
                  <a:schemeClr val="accent1"/>
                </a:solidFill>
              </a:rPr>
              <a:t>*******************</a:t>
            </a:r>
            <a:r>
              <a:rPr lang="en-US" sz="1200" dirty="0"/>
              <a:t> last week from my bank account </a:t>
            </a:r>
            <a:r>
              <a:rPr lang="en-US" sz="1200" dirty="0">
                <a:solidFill>
                  <a:schemeClr val="accent1"/>
                </a:solidFill>
              </a:rPr>
              <a:t>**********</a:t>
            </a:r>
            <a:r>
              <a:rPr lang="en-US" sz="1200" dirty="0"/>
              <a:t> with the routing number </a:t>
            </a:r>
            <a:r>
              <a:rPr lang="en-US" sz="1200" dirty="0">
                <a:solidFill>
                  <a:schemeClr val="accent1"/>
                </a:solidFill>
              </a:rPr>
              <a:t>**********</a:t>
            </a:r>
            <a:r>
              <a:rPr lang="en-US" sz="1200" dirty="0"/>
              <a:t>. The check was mailed from </a:t>
            </a:r>
            <a:r>
              <a:rPr lang="en-US" sz="1200" dirty="0">
                <a:solidFill>
                  <a:schemeClr val="accent1"/>
                </a:solidFill>
              </a:rPr>
              <a:t>*************************</a:t>
            </a:r>
            <a:r>
              <a:rPr lang="en-US" sz="1200" dirty="0"/>
              <a:t>. </a:t>
            </a:r>
          </a:p>
          <a:p>
            <a:endParaRPr lang="en-US" sz="1200" dirty="0"/>
          </a:p>
          <a:p>
            <a:r>
              <a:rPr lang="en-US" sz="1200" dirty="0"/>
              <a:t>Please confirm receipt by calling me at </a:t>
            </a:r>
            <a:r>
              <a:rPr lang="en-US" sz="1200" dirty="0">
                <a:solidFill>
                  <a:schemeClr val="accent1"/>
                </a:solidFill>
              </a:rPr>
              <a:t>************</a:t>
            </a:r>
            <a:r>
              <a:rPr lang="en-US" sz="1200" dirty="0"/>
              <a:t> or emailing at </a:t>
            </a:r>
            <a:r>
              <a:rPr lang="en-US" sz="1200" dirty="0">
                <a:solidFill>
                  <a:schemeClr val="accent1"/>
                </a:solidFill>
              </a:rPr>
              <a:t>***********************</a:t>
            </a:r>
            <a:r>
              <a:rPr lang="en-US" sz="1200" dirty="0"/>
              <a:t>.</a:t>
            </a:r>
          </a:p>
        </p:txBody>
      </p:sp>
      <p:sp>
        <p:nvSpPr>
          <p:cNvPr id="102" name="TextBox 101">
            <a:extLst>
              <a:ext uri="{FF2B5EF4-FFF2-40B4-BE49-F238E27FC236}">
                <a16:creationId xmlns:a16="http://schemas.microsoft.com/office/drawing/2014/main" id="{4624606F-0C49-9E4A-9839-7E6AA8148443}"/>
              </a:ext>
            </a:extLst>
          </p:cNvPr>
          <p:cNvSpPr txBox="1"/>
          <p:nvPr/>
        </p:nvSpPr>
        <p:spPr>
          <a:xfrm>
            <a:off x="346423" y="928669"/>
            <a:ext cx="869149" cy="369332"/>
          </a:xfrm>
          <a:prstGeom prst="rect">
            <a:avLst/>
          </a:prstGeom>
          <a:noFill/>
        </p:spPr>
        <p:txBody>
          <a:bodyPr wrap="none" rtlCol="0">
            <a:spAutoFit/>
          </a:bodyPr>
          <a:lstStyle/>
          <a:p>
            <a:r>
              <a:rPr lang="en-US" dirty="0">
                <a:solidFill>
                  <a:schemeClr val="accent5"/>
                </a:solidFill>
              </a:rPr>
              <a:t>Detect</a:t>
            </a:r>
          </a:p>
        </p:txBody>
      </p:sp>
      <p:sp>
        <p:nvSpPr>
          <p:cNvPr id="103" name="TextBox 102">
            <a:extLst>
              <a:ext uri="{FF2B5EF4-FFF2-40B4-BE49-F238E27FC236}">
                <a16:creationId xmlns:a16="http://schemas.microsoft.com/office/drawing/2014/main" id="{447EC700-B3F7-D54A-B762-BDFADFFF8285}"/>
              </a:ext>
            </a:extLst>
          </p:cNvPr>
          <p:cNvSpPr txBox="1"/>
          <p:nvPr/>
        </p:nvSpPr>
        <p:spPr>
          <a:xfrm>
            <a:off x="3243045" y="928669"/>
            <a:ext cx="899605" cy="369332"/>
          </a:xfrm>
          <a:prstGeom prst="rect">
            <a:avLst/>
          </a:prstGeom>
          <a:noFill/>
        </p:spPr>
        <p:txBody>
          <a:bodyPr wrap="none" rtlCol="0">
            <a:spAutoFit/>
          </a:bodyPr>
          <a:lstStyle/>
          <a:p>
            <a:r>
              <a:rPr lang="en-US" dirty="0">
                <a:solidFill>
                  <a:schemeClr val="accent5"/>
                </a:solidFill>
              </a:rPr>
              <a:t>Redact</a:t>
            </a:r>
          </a:p>
        </p:txBody>
      </p:sp>
      <p:sp>
        <p:nvSpPr>
          <p:cNvPr id="104" name="TextBox 103">
            <a:extLst>
              <a:ext uri="{FF2B5EF4-FFF2-40B4-BE49-F238E27FC236}">
                <a16:creationId xmlns:a16="http://schemas.microsoft.com/office/drawing/2014/main" id="{D6DA85CC-89A9-A54F-B14B-FA93A5E42AE2}"/>
              </a:ext>
            </a:extLst>
          </p:cNvPr>
          <p:cNvSpPr txBox="1"/>
          <p:nvPr/>
        </p:nvSpPr>
        <p:spPr>
          <a:xfrm>
            <a:off x="6158078" y="928669"/>
            <a:ext cx="721672" cy="369332"/>
          </a:xfrm>
          <a:prstGeom prst="rect">
            <a:avLst/>
          </a:prstGeom>
          <a:noFill/>
        </p:spPr>
        <p:txBody>
          <a:bodyPr wrap="none" rtlCol="0">
            <a:spAutoFit/>
          </a:bodyPr>
          <a:lstStyle/>
          <a:p>
            <a:r>
              <a:rPr lang="en-US" dirty="0">
                <a:solidFill>
                  <a:schemeClr val="accent5"/>
                </a:solidFill>
              </a:rPr>
              <a:t>Mask</a:t>
            </a:r>
          </a:p>
        </p:txBody>
      </p:sp>
      <p:cxnSp>
        <p:nvCxnSpPr>
          <p:cNvPr id="106" name="Straight Connector 105">
            <a:extLst>
              <a:ext uri="{FF2B5EF4-FFF2-40B4-BE49-F238E27FC236}">
                <a16:creationId xmlns:a16="http://schemas.microsoft.com/office/drawing/2014/main" id="{30B3BD82-F548-E34A-8B4B-0784E61703CE}"/>
              </a:ext>
            </a:extLst>
          </p:cNvPr>
          <p:cNvCxnSpPr>
            <a:cxnSpLocks/>
          </p:cNvCxnSpPr>
          <p:nvPr/>
        </p:nvCxnSpPr>
        <p:spPr>
          <a:xfrm>
            <a:off x="6032585" y="1298001"/>
            <a:ext cx="0" cy="2985564"/>
          </a:xfrm>
          <a:prstGeom prst="line">
            <a:avLst/>
          </a:prstGeom>
          <a:ln w="12700">
            <a:solidFill>
              <a:schemeClr val="tx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DEDBC8E7-2A23-EF46-81B7-EAD392F85ACC}"/>
              </a:ext>
            </a:extLst>
          </p:cNvPr>
          <p:cNvCxnSpPr>
            <a:cxnSpLocks/>
          </p:cNvCxnSpPr>
          <p:nvPr/>
        </p:nvCxnSpPr>
        <p:spPr>
          <a:xfrm>
            <a:off x="3129825" y="1298001"/>
            <a:ext cx="0" cy="2985564"/>
          </a:xfrm>
          <a:prstGeom prst="line">
            <a:avLst/>
          </a:prstGeom>
          <a:ln w="12700">
            <a:solidFill>
              <a:schemeClr val="tx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9213820E-AB88-D94C-B211-D9D4D89B5004}"/>
              </a:ext>
            </a:extLst>
          </p:cNvPr>
          <p:cNvCxnSpPr/>
          <p:nvPr/>
        </p:nvCxnSpPr>
        <p:spPr>
          <a:xfrm>
            <a:off x="1485133" y="1571049"/>
            <a:ext cx="619828"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F225B34-CABA-3040-8DDA-00DCE185DEB9}"/>
              </a:ext>
            </a:extLst>
          </p:cNvPr>
          <p:cNvCxnSpPr>
            <a:cxnSpLocks/>
          </p:cNvCxnSpPr>
          <p:nvPr/>
        </p:nvCxnSpPr>
        <p:spPr>
          <a:xfrm>
            <a:off x="1092370" y="1957675"/>
            <a:ext cx="392763"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6FF5D467-5F83-0649-AA11-41B5AC36B7C4}"/>
              </a:ext>
            </a:extLst>
          </p:cNvPr>
          <p:cNvCxnSpPr>
            <a:cxnSpLocks/>
          </p:cNvCxnSpPr>
          <p:nvPr/>
        </p:nvCxnSpPr>
        <p:spPr>
          <a:xfrm>
            <a:off x="2522271" y="1951538"/>
            <a:ext cx="392763"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70F295AC-0D08-744A-9CAC-E86C0C310D52}"/>
              </a:ext>
            </a:extLst>
          </p:cNvPr>
          <p:cNvCxnSpPr>
            <a:cxnSpLocks/>
          </p:cNvCxnSpPr>
          <p:nvPr/>
        </p:nvCxnSpPr>
        <p:spPr>
          <a:xfrm>
            <a:off x="2135645" y="2301342"/>
            <a:ext cx="822347"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7F274E69-4BD2-E145-8590-D7787C02268E}"/>
              </a:ext>
            </a:extLst>
          </p:cNvPr>
          <p:cNvCxnSpPr>
            <a:cxnSpLocks/>
          </p:cNvCxnSpPr>
          <p:nvPr/>
        </p:nvCxnSpPr>
        <p:spPr>
          <a:xfrm>
            <a:off x="423446" y="2491587"/>
            <a:ext cx="792126"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03CB95C-D4C6-334E-A80F-A652EFB89446}"/>
              </a:ext>
            </a:extLst>
          </p:cNvPr>
          <p:cNvCxnSpPr>
            <a:cxnSpLocks/>
          </p:cNvCxnSpPr>
          <p:nvPr/>
        </p:nvCxnSpPr>
        <p:spPr>
          <a:xfrm>
            <a:off x="1000316" y="2675694"/>
            <a:ext cx="926674"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B177A605-67F6-D444-AF8B-6201B950ED4F}"/>
              </a:ext>
            </a:extLst>
          </p:cNvPr>
          <p:cNvCxnSpPr>
            <a:cxnSpLocks/>
          </p:cNvCxnSpPr>
          <p:nvPr/>
        </p:nvCxnSpPr>
        <p:spPr>
          <a:xfrm>
            <a:off x="1546501" y="2853665"/>
            <a:ext cx="816210"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86B676CB-70D5-8243-BD55-40315E8B8BCC}"/>
              </a:ext>
            </a:extLst>
          </p:cNvPr>
          <p:cNvCxnSpPr>
            <a:cxnSpLocks/>
          </p:cNvCxnSpPr>
          <p:nvPr/>
        </p:nvCxnSpPr>
        <p:spPr>
          <a:xfrm>
            <a:off x="2074276" y="3037772"/>
            <a:ext cx="632102"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9D948D4-91F3-0046-BEEE-FD5B64A7B925}"/>
              </a:ext>
            </a:extLst>
          </p:cNvPr>
          <p:cNvCxnSpPr>
            <a:cxnSpLocks/>
          </p:cNvCxnSpPr>
          <p:nvPr/>
        </p:nvCxnSpPr>
        <p:spPr>
          <a:xfrm>
            <a:off x="423446" y="3228016"/>
            <a:ext cx="193926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6BD2C7AB-F7E0-5F4E-BB25-79B9406E8C2B}"/>
              </a:ext>
            </a:extLst>
          </p:cNvPr>
          <p:cNvCxnSpPr>
            <a:cxnSpLocks/>
          </p:cNvCxnSpPr>
          <p:nvPr/>
        </p:nvCxnSpPr>
        <p:spPr>
          <a:xfrm>
            <a:off x="595280" y="3768065"/>
            <a:ext cx="1006454"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3B1E3B3A-4C71-8E44-987B-54165191222F}"/>
              </a:ext>
            </a:extLst>
          </p:cNvPr>
          <p:cNvCxnSpPr>
            <a:cxnSpLocks/>
          </p:cNvCxnSpPr>
          <p:nvPr/>
        </p:nvCxnSpPr>
        <p:spPr>
          <a:xfrm>
            <a:off x="423447" y="3988994"/>
            <a:ext cx="1939264"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877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solidFill>
                  <a:srgbClr val="FFFFFF"/>
                </a:solidFill>
              </a:rPr>
              <a:t>Two Modes of Operation</a:t>
            </a:r>
          </a:p>
        </p:txBody>
      </p:sp>
      <p:grpSp>
        <p:nvGrpSpPr>
          <p:cNvPr id="14" name="Group 13">
            <a:extLst>
              <a:ext uri="{FF2B5EF4-FFF2-40B4-BE49-F238E27FC236}">
                <a16:creationId xmlns:a16="http://schemas.microsoft.com/office/drawing/2014/main" id="{3860ACCE-D5D7-E94D-A34A-31168A2AE729}"/>
              </a:ext>
            </a:extLst>
          </p:cNvPr>
          <p:cNvGrpSpPr/>
          <p:nvPr/>
        </p:nvGrpSpPr>
        <p:grpSpPr>
          <a:xfrm>
            <a:off x="3601691" y="1274616"/>
            <a:ext cx="1176650" cy="1240450"/>
            <a:chOff x="4062954" y="2039385"/>
            <a:chExt cx="1882640" cy="1984720"/>
          </a:xfrm>
        </p:grpSpPr>
        <p:pic>
          <p:nvPicPr>
            <p:cNvPr id="5" name="Picture 4">
              <a:extLst>
                <a:ext uri="{FF2B5EF4-FFF2-40B4-BE49-F238E27FC236}">
                  <a16:creationId xmlns:a16="http://schemas.microsoft.com/office/drawing/2014/main" id="{CA3079E8-496B-5D49-931A-E580278B784C}"/>
                </a:ext>
              </a:extLst>
            </p:cNvPr>
            <p:cNvPicPr>
              <a:picLocks noChangeAspect="1"/>
            </p:cNvPicPr>
            <p:nvPr/>
          </p:nvPicPr>
          <p:blipFill>
            <a:blip r:embed="rId3"/>
            <a:stretch>
              <a:fillRect/>
            </a:stretch>
          </p:blipFill>
          <p:spPr>
            <a:xfrm>
              <a:off x="4276394" y="2039385"/>
              <a:ext cx="1455761" cy="1463040"/>
            </a:xfrm>
            <a:prstGeom prst="rect">
              <a:avLst/>
            </a:prstGeom>
          </p:spPr>
        </p:pic>
        <p:sp>
          <p:nvSpPr>
            <p:cNvPr id="10" name="TextBox 9">
              <a:extLst>
                <a:ext uri="{FF2B5EF4-FFF2-40B4-BE49-F238E27FC236}">
                  <a16:creationId xmlns:a16="http://schemas.microsoft.com/office/drawing/2014/main" id="{675FE6A0-4860-0542-8A4E-42E772B4BE36}"/>
                </a:ext>
              </a:extLst>
            </p:cNvPr>
            <p:cNvSpPr txBox="1"/>
            <p:nvPr/>
          </p:nvSpPr>
          <p:spPr>
            <a:xfrm>
              <a:off x="4062954" y="3230041"/>
              <a:ext cx="1882640" cy="794064"/>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solidFill>
                    <a:srgbClr val="FFCE3F"/>
                  </a:solidFill>
                </a:rPr>
                <a:t>Real time/ Synchronous</a:t>
              </a:r>
            </a:p>
          </p:txBody>
        </p:sp>
      </p:grpSp>
      <p:grpSp>
        <p:nvGrpSpPr>
          <p:cNvPr id="13" name="Group 12">
            <a:extLst>
              <a:ext uri="{FF2B5EF4-FFF2-40B4-BE49-F238E27FC236}">
                <a16:creationId xmlns:a16="http://schemas.microsoft.com/office/drawing/2014/main" id="{447E5C83-8918-A549-8EDA-801ECB7EB32E}"/>
              </a:ext>
            </a:extLst>
          </p:cNvPr>
          <p:cNvGrpSpPr/>
          <p:nvPr/>
        </p:nvGrpSpPr>
        <p:grpSpPr>
          <a:xfrm>
            <a:off x="1125879" y="1274616"/>
            <a:ext cx="1176650" cy="1084639"/>
            <a:chOff x="8921500" y="2039385"/>
            <a:chExt cx="1882640" cy="1735422"/>
          </a:xfrm>
        </p:grpSpPr>
        <p:pic>
          <p:nvPicPr>
            <p:cNvPr id="7" name="Picture 6">
              <a:extLst>
                <a:ext uri="{FF2B5EF4-FFF2-40B4-BE49-F238E27FC236}">
                  <a16:creationId xmlns:a16="http://schemas.microsoft.com/office/drawing/2014/main" id="{C8772832-586C-C441-94F6-CAD754660AD3}"/>
                </a:ext>
              </a:extLst>
            </p:cNvPr>
            <p:cNvPicPr>
              <a:picLocks noChangeAspect="1"/>
            </p:cNvPicPr>
            <p:nvPr/>
          </p:nvPicPr>
          <p:blipFill>
            <a:blip r:embed="rId4"/>
            <a:stretch>
              <a:fillRect/>
            </a:stretch>
          </p:blipFill>
          <p:spPr>
            <a:xfrm>
              <a:off x="9131300" y="2039385"/>
              <a:ext cx="1463040" cy="1463040"/>
            </a:xfrm>
            <a:prstGeom prst="rect">
              <a:avLst/>
            </a:prstGeom>
          </p:spPr>
        </p:pic>
        <p:sp>
          <p:nvSpPr>
            <p:cNvPr id="11" name="TextBox 10">
              <a:extLst>
                <a:ext uri="{FF2B5EF4-FFF2-40B4-BE49-F238E27FC236}">
                  <a16:creationId xmlns:a16="http://schemas.microsoft.com/office/drawing/2014/main" id="{59D7CB94-A35F-1E45-B338-D92611CF6AAA}"/>
                </a:ext>
              </a:extLst>
            </p:cNvPr>
            <p:cNvSpPr txBox="1"/>
            <p:nvPr/>
          </p:nvSpPr>
          <p:spPr>
            <a:xfrm>
              <a:off x="8921500" y="3230042"/>
              <a:ext cx="1882640" cy="544765"/>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solidFill>
                    <a:srgbClr val="FFCE3F"/>
                  </a:solidFill>
                </a:rPr>
                <a:t>Asynchronous</a:t>
              </a:r>
            </a:p>
          </p:txBody>
        </p:sp>
      </p:grpSp>
      <p:grpSp>
        <p:nvGrpSpPr>
          <p:cNvPr id="18" name="Group 17">
            <a:extLst>
              <a:ext uri="{FF2B5EF4-FFF2-40B4-BE49-F238E27FC236}">
                <a16:creationId xmlns:a16="http://schemas.microsoft.com/office/drawing/2014/main" id="{6E549B08-8243-BC4E-9A62-E0A101931965}"/>
              </a:ext>
            </a:extLst>
          </p:cNvPr>
          <p:cNvGrpSpPr/>
          <p:nvPr/>
        </p:nvGrpSpPr>
        <p:grpSpPr>
          <a:xfrm>
            <a:off x="226314" y="3109994"/>
            <a:ext cx="1176650" cy="1358721"/>
            <a:chOff x="984000" y="5054600"/>
            <a:chExt cx="1882640" cy="2173954"/>
          </a:xfrm>
        </p:grpSpPr>
        <p:pic>
          <p:nvPicPr>
            <p:cNvPr id="4" name="Picture 3">
              <a:extLst>
                <a:ext uri="{FF2B5EF4-FFF2-40B4-BE49-F238E27FC236}">
                  <a16:creationId xmlns:a16="http://schemas.microsoft.com/office/drawing/2014/main" id="{1834BD11-512C-E442-9AEE-33ECD8E2EB6A}"/>
                </a:ext>
              </a:extLst>
            </p:cNvPr>
            <p:cNvPicPr>
              <a:picLocks noChangeAspect="1"/>
            </p:cNvPicPr>
            <p:nvPr/>
          </p:nvPicPr>
          <p:blipFill>
            <a:blip r:embed="rId5"/>
            <a:stretch>
              <a:fillRect/>
            </a:stretch>
          </p:blipFill>
          <p:spPr>
            <a:xfrm>
              <a:off x="1193800" y="5054600"/>
              <a:ext cx="1463040" cy="1463040"/>
            </a:xfrm>
            <a:prstGeom prst="rect">
              <a:avLst/>
            </a:prstGeom>
          </p:spPr>
        </p:pic>
        <p:sp>
          <p:nvSpPr>
            <p:cNvPr id="15" name="TextBox 14">
              <a:extLst>
                <a:ext uri="{FF2B5EF4-FFF2-40B4-BE49-F238E27FC236}">
                  <a16:creationId xmlns:a16="http://schemas.microsoft.com/office/drawing/2014/main" id="{90B10AA0-DDE5-5647-BD05-AF7E37DD8A81}"/>
                </a:ext>
              </a:extLst>
            </p:cNvPr>
            <p:cNvSpPr txBox="1"/>
            <p:nvPr/>
          </p:nvSpPr>
          <p:spPr>
            <a:xfrm>
              <a:off x="984000" y="6434490"/>
              <a:ext cx="1882640" cy="794064"/>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t>Redaction &amp; Masking</a:t>
              </a:r>
            </a:p>
          </p:txBody>
        </p:sp>
      </p:grpSp>
      <p:grpSp>
        <p:nvGrpSpPr>
          <p:cNvPr id="17" name="Group 16">
            <a:extLst>
              <a:ext uri="{FF2B5EF4-FFF2-40B4-BE49-F238E27FC236}">
                <a16:creationId xmlns:a16="http://schemas.microsoft.com/office/drawing/2014/main" id="{9A690841-E6D5-9A44-BB33-0D3CA19F756C}"/>
              </a:ext>
            </a:extLst>
          </p:cNvPr>
          <p:cNvGrpSpPr/>
          <p:nvPr/>
        </p:nvGrpSpPr>
        <p:grpSpPr>
          <a:xfrm>
            <a:off x="1940651" y="3258207"/>
            <a:ext cx="1176650" cy="1062296"/>
            <a:chOff x="7548735" y="5516215"/>
            <a:chExt cx="1882640" cy="1699673"/>
          </a:xfrm>
        </p:grpSpPr>
        <p:pic>
          <p:nvPicPr>
            <p:cNvPr id="12" name="Picture 11">
              <a:extLst>
                <a:ext uri="{FF2B5EF4-FFF2-40B4-BE49-F238E27FC236}">
                  <a16:creationId xmlns:a16="http://schemas.microsoft.com/office/drawing/2014/main" id="{94E67B43-D483-3E4C-A39B-13A69B8AC6C8}"/>
                </a:ext>
              </a:extLst>
            </p:cNvPr>
            <p:cNvPicPr>
              <a:picLocks noChangeAspect="1"/>
            </p:cNvPicPr>
            <p:nvPr/>
          </p:nvPicPr>
          <p:blipFill>
            <a:blip r:embed="rId6"/>
            <a:stretch>
              <a:fillRect/>
            </a:stretch>
          </p:blipFill>
          <p:spPr>
            <a:xfrm>
              <a:off x="7758535" y="5516215"/>
              <a:ext cx="1463040" cy="1463040"/>
            </a:xfrm>
            <a:prstGeom prst="rect">
              <a:avLst/>
            </a:prstGeom>
          </p:spPr>
        </p:pic>
        <p:sp>
          <p:nvSpPr>
            <p:cNvPr id="16" name="TextBox 15">
              <a:extLst>
                <a:ext uri="{FF2B5EF4-FFF2-40B4-BE49-F238E27FC236}">
                  <a16:creationId xmlns:a16="http://schemas.microsoft.com/office/drawing/2014/main" id="{311DBCF1-D15F-0149-A7EE-565E16F90468}"/>
                </a:ext>
              </a:extLst>
            </p:cNvPr>
            <p:cNvSpPr txBox="1"/>
            <p:nvPr/>
          </p:nvSpPr>
          <p:spPr>
            <a:xfrm>
              <a:off x="7548735" y="6671123"/>
              <a:ext cx="1882640" cy="544765"/>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t>Extraction</a:t>
              </a:r>
            </a:p>
          </p:txBody>
        </p:sp>
      </p:grpSp>
      <p:grpSp>
        <p:nvGrpSpPr>
          <p:cNvPr id="19" name="Group 18">
            <a:extLst>
              <a:ext uri="{FF2B5EF4-FFF2-40B4-BE49-F238E27FC236}">
                <a16:creationId xmlns:a16="http://schemas.microsoft.com/office/drawing/2014/main" id="{43368E9A-6457-F545-8693-E41097F1BA35}"/>
              </a:ext>
            </a:extLst>
          </p:cNvPr>
          <p:cNvGrpSpPr/>
          <p:nvPr/>
        </p:nvGrpSpPr>
        <p:grpSpPr>
          <a:xfrm>
            <a:off x="3601691" y="3258207"/>
            <a:ext cx="1176650" cy="1062296"/>
            <a:chOff x="7548735" y="5516215"/>
            <a:chExt cx="1882640" cy="1699673"/>
          </a:xfrm>
        </p:grpSpPr>
        <p:pic>
          <p:nvPicPr>
            <p:cNvPr id="20" name="Picture 19">
              <a:extLst>
                <a:ext uri="{FF2B5EF4-FFF2-40B4-BE49-F238E27FC236}">
                  <a16:creationId xmlns:a16="http://schemas.microsoft.com/office/drawing/2014/main" id="{294141DA-FC5D-CB44-9584-FAF5EE086EAE}"/>
                </a:ext>
              </a:extLst>
            </p:cNvPr>
            <p:cNvPicPr>
              <a:picLocks noChangeAspect="1"/>
            </p:cNvPicPr>
            <p:nvPr/>
          </p:nvPicPr>
          <p:blipFill>
            <a:blip r:embed="rId6"/>
            <a:stretch>
              <a:fillRect/>
            </a:stretch>
          </p:blipFill>
          <p:spPr>
            <a:xfrm>
              <a:off x="7758535" y="5516215"/>
              <a:ext cx="1463040" cy="1463040"/>
            </a:xfrm>
            <a:prstGeom prst="rect">
              <a:avLst/>
            </a:prstGeom>
          </p:spPr>
        </p:pic>
        <p:sp>
          <p:nvSpPr>
            <p:cNvPr id="21" name="TextBox 20">
              <a:extLst>
                <a:ext uri="{FF2B5EF4-FFF2-40B4-BE49-F238E27FC236}">
                  <a16:creationId xmlns:a16="http://schemas.microsoft.com/office/drawing/2014/main" id="{C575D0AD-3A1A-CD40-AD5F-7214C22419F1}"/>
                </a:ext>
              </a:extLst>
            </p:cNvPr>
            <p:cNvSpPr txBox="1"/>
            <p:nvPr/>
          </p:nvSpPr>
          <p:spPr>
            <a:xfrm>
              <a:off x="7548735" y="6671123"/>
              <a:ext cx="1882640" cy="544765"/>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t>Extraction</a:t>
              </a:r>
            </a:p>
          </p:txBody>
        </p:sp>
      </p:grpSp>
      <p:cxnSp>
        <p:nvCxnSpPr>
          <p:cNvPr id="23" name="Elbow Connector 22">
            <a:extLst>
              <a:ext uri="{FF2B5EF4-FFF2-40B4-BE49-F238E27FC236}">
                <a16:creationId xmlns:a16="http://schemas.microsoft.com/office/drawing/2014/main" id="{24F5A7B4-5B89-2949-B61C-DCAC826AF00D}"/>
              </a:ext>
            </a:extLst>
          </p:cNvPr>
          <p:cNvCxnSpPr>
            <a:stCxn id="11" idx="2"/>
            <a:endCxn id="4" idx="0"/>
          </p:cNvCxnSpPr>
          <p:nvPr/>
        </p:nvCxnSpPr>
        <p:spPr>
          <a:xfrm rot="5400000">
            <a:off x="889053" y="2284842"/>
            <a:ext cx="750739" cy="899565"/>
          </a:xfrm>
          <a:prstGeom prst="bentConnector3">
            <a:avLst>
              <a:gd name="adj1" fmla="val 50000"/>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6" name="Elbow Connector 25">
            <a:extLst>
              <a:ext uri="{FF2B5EF4-FFF2-40B4-BE49-F238E27FC236}">
                <a16:creationId xmlns:a16="http://schemas.microsoft.com/office/drawing/2014/main" id="{962A546B-26D7-AC49-AE06-470091F3AE5E}"/>
              </a:ext>
            </a:extLst>
          </p:cNvPr>
          <p:cNvCxnSpPr>
            <a:stCxn id="12" idx="0"/>
            <a:endCxn id="11" idx="2"/>
          </p:cNvCxnSpPr>
          <p:nvPr/>
        </p:nvCxnSpPr>
        <p:spPr>
          <a:xfrm rot="16200000" flipV="1">
            <a:off x="1672114" y="2401345"/>
            <a:ext cx="898952" cy="814772"/>
          </a:xfrm>
          <a:prstGeom prst="bentConnector3">
            <a:avLst>
              <a:gd name="adj1" fmla="val 58192"/>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4088B8E6-C950-3F46-8EF0-81A3C2279BDA}"/>
              </a:ext>
            </a:extLst>
          </p:cNvPr>
          <p:cNvCxnSpPr>
            <a:stCxn id="10" idx="2"/>
            <a:endCxn id="20" idx="0"/>
          </p:cNvCxnSpPr>
          <p:nvPr/>
        </p:nvCxnSpPr>
        <p:spPr>
          <a:xfrm>
            <a:off x="4190016" y="2515066"/>
            <a:ext cx="0" cy="743141"/>
          </a:xfrm>
          <a:prstGeom prst="line">
            <a:avLst/>
          </a:prstGeom>
          <a:ln>
            <a:headEnd type="none"/>
            <a:tailEnd type="none"/>
          </a:ln>
        </p:spPr>
        <p:style>
          <a:lnRef idx="2">
            <a:schemeClr val="accent2"/>
          </a:lnRef>
          <a:fillRef idx="0">
            <a:schemeClr val="accent2"/>
          </a:fillRef>
          <a:effectRef idx="1">
            <a:schemeClr val="accent2"/>
          </a:effectRef>
          <a:fontRef idx="minor">
            <a:schemeClr val="tx1"/>
          </a:fontRef>
        </p:style>
      </p:cxnSp>
      <p:sp>
        <p:nvSpPr>
          <p:cNvPr id="34" name="Rectangle 33">
            <a:extLst>
              <a:ext uri="{FF2B5EF4-FFF2-40B4-BE49-F238E27FC236}">
                <a16:creationId xmlns:a16="http://schemas.microsoft.com/office/drawing/2014/main" id="{813CB35A-6713-9642-9A54-9F4ECB74F74E}"/>
              </a:ext>
            </a:extLst>
          </p:cNvPr>
          <p:cNvSpPr/>
          <p:nvPr/>
        </p:nvSpPr>
        <p:spPr>
          <a:xfrm>
            <a:off x="5578391" y="1869636"/>
            <a:ext cx="3502109" cy="1246495"/>
          </a:xfrm>
          <a:prstGeom prst="rect">
            <a:avLst/>
          </a:prstGeom>
        </p:spPr>
        <p:txBody>
          <a:bodyPr wrap="square">
            <a:spAutoFit/>
          </a:bodyPr>
          <a:lstStyle/>
          <a:p>
            <a:pPr algn="ctr" defTabSz="285750"/>
            <a:endParaRPr lang="en-US" sz="1250" dirty="0">
              <a:latin typeface="Amazon Ember Regular" charset="0"/>
              <a:cs typeface="Amazon Ember Regular" charset="0"/>
            </a:endParaRPr>
          </a:p>
          <a:p>
            <a:pPr marL="214313" indent="-214313" defTabSz="285750">
              <a:buFont typeface="Arial" panose="020B0604020202020204" pitchFamily="34" charset="0"/>
              <a:buChar char="•"/>
            </a:pPr>
            <a:r>
              <a:rPr lang="en-US" sz="1250" dirty="0">
                <a:latin typeface="Amazon Ember Regular" charset="0"/>
                <a:cs typeface="Amazon Ember Regular" charset="0"/>
              </a:rPr>
              <a:t>English; additional languages based on customer feedback</a:t>
            </a:r>
          </a:p>
          <a:p>
            <a:pPr marL="214313" indent="-214313" defTabSz="285750">
              <a:buFont typeface="Arial" panose="020B0604020202020204" pitchFamily="34" charset="0"/>
              <a:buChar char="•"/>
            </a:pPr>
            <a:endParaRPr lang="en-US" sz="1250" dirty="0">
              <a:latin typeface="Amazon Ember Regular" charset="0"/>
              <a:cs typeface="Amazon Ember Regular" charset="0"/>
            </a:endParaRPr>
          </a:p>
          <a:p>
            <a:pPr marL="214313" indent="-214313" defTabSz="285750">
              <a:buFont typeface="Arial" panose="020B0604020202020204" pitchFamily="34" charset="0"/>
              <a:buChar char="•"/>
            </a:pPr>
            <a:r>
              <a:rPr lang="en-US" sz="1250" dirty="0">
                <a:latin typeface="Amazon Ember Regular" charset="0"/>
                <a:cs typeface="Amazon Ember Regular" charset="0"/>
              </a:rPr>
              <a:t>US based PII; expanding to EU and APAC post-launch</a:t>
            </a:r>
          </a:p>
        </p:txBody>
      </p:sp>
    </p:spTree>
    <p:extLst>
      <p:ext uri="{BB962C8B-B14F-4D97-AF65-F5344CB8AC3E}">
        <p14:creationId xmlns:p14="http://schemas.microsoft.com/office/powerpoint/2010/main" val="92905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E3BC-175A-E442-A639-C976A9AB6E96}"/>
              </a:ext>
            </a:extLst>
          </p:cNvPr>
          <p:cNvSpPr>
            <a:spLocks noGrp="1"/>
          </p:cNvSpPr>
          <p:nvPr>
            <p:ph type="title"/>
          </p:nvPr>
        </p:nvSpPr>
        <p:spPr/>
        <p:txBody>
          <a:bodyPr/>
          <a:lstStyle/>
          <a:p>
            <a:r>
              <a:rPr lang="en-US" dirty="0"/>
              <a:t>PII Elements Detected</a:t>
            </a:r>
          </a:p>
        </p:txBody>
      </p:sp>
      <p:graphicFrame>
        <p:nvGraphicFramePr>
          <p:cNvPr id="3" name="Table 2">
            <a:extLst>
              <a:ext uri="{FF2B5EF4-FFF2-40B4-BE49-F238E27FC236}">
                <a16:creationId xmlns:a16="http://schemas.microsoft.com/office/drawing/2014/main" id="{83913EA0-79CF-1B43-82C9-B91202111DF6}"/>
              </a:ext>
            </a:extLst>
          </p:cNvPr>
          <p:cNvGraphicFramePr>
            <a:graphicFrameLocks noGrp="1"/>
          </p:cNvGraphicFramePr>
          <p:nvPr>
            <p:extLst>
              <p:ext uri="{D42A27DB-BD31-4B8C-83A1-F6EECF244321}">
                <p14:modId xmlns:p14="http://schemas.microsoft.com/office/powerpoint/2010/main" val="2844301047"/>
              </p:ext>
            </p:extLst>
          </p:nvPr>
        </p:nvGraphicFramePr>
        <p:xfrm>
          <a:off x="355829" y="1130898"/>
          <a:ext cx="3655523" cy="2392679"/>
        </p:xfrm>
        <a:graphic>
          <a:graphicData uri="http://schemas.openxmlformats.org/drawingml/2006/table">
            <a:tbl>
              <a:tblPr/>
              <a:tblGrid>
                <a:gridCol w="1411602">
                  <a:extLst>
                    <a:ext uri="{9D8B030D-6E8A-4147-A177-3AD203B41FA5}">
                      <a16:colId xmlns:a16="http://schemas.microsoft.com/office/drawing/2014/main" val="1211540453"/>
                    </a:ext>
                  </a:extLst>
                </a:gridCol>
                <a:gridCol w="2243921">
                  <a:extLst>
                    <a:ext uri="{9D8B030D-6E8A-4147-A177-3AD203B41FA5}">
                      <a16:colId xmlns:a16="http://schemas.microsoft.com/office/drawing/2014/main" val="1491653135"/>
                    </a:ext>
                  </a:extLst>
                </a:gridCol>
              </a:tblGrid>
              <a:tr h="273789">
                <a:tc>
                  <a:txBody>
                    <a:bodyPr/>
                    <a:lstStyle/>
                    <a:p>
                      <a:r>
                        <a:rPr lang="en-US" sz="1100" b="1" dirty="0">
                          <a:solidFill>
                            <a:schemeClr val="accent1"/>
                          </a:solidFill>
                        </a:rPr>
                        <a:t>PII entity category</a:t>
                      </a:r>
                      <a:endParaRPr lang="en-US" sz="1100" dirty="0">
                        <a:solidFill>
                          <a:schemeClr val="accent1"/>
                        </a:solidFill>
                      </a:endParaRPr>
                    </a:p>
                  </a:txBody>
                  <a:tcPr marL="47625" marR="47625" marT="47625" marB="47625" anchor="ctr">
                    <a:lnL>
                      <a:noFill/>
                    </a:lnL>
                    <a:lnR>
                      <a:noFill/>
                    </a:lnR>
                    <a:lnT>
                      <a:noFill/>
                    </a:lnT>
                    <a:lnB w="12700" cap="flat" cmpd="sng" algn="ctr">
                      <a:solidFill>
                        <a:schemeClr val="tx1"/>
                      </a:solidFill>
                      <a:prstDash val="solid"/>
                      <a:round/>
                      <a:headEnd type="none" w="med" len="med"/>
                      <a:tailEnd type="none" w="med" len="med"/>
                    </a:lnB>
                  </a:tcPr>
                </a:tc>
                <a:tc>
                  <a:txBody>
                    <a:bodyPr/>
                    <a:lstStyle/>
                    <a:p>
                      <a:r>
                        <a:rPr lang="en-US" sz="1100" b="1" dirty="0">
                          <a:solidFill>
                            <a:schemeClr val="accent1"/>
                          </a:solidFill>
                        </a:rPr>
                        <a:t>PII entity types</a:t>
                      </a:r>
                      <a:endParaRPr lang="en-US" sz="1100" dirty="0">
                        <a:solidFill>
                          <a:schemeClr val="accent1"/>
                        </a:solidFill>
                      </a:endParaRPr>
                    </a:p>
                  </a:txBody>
                  <a:tcPr marL="47625" marR="47625" marT="47625" marB="47625"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714202"/>
                  </a:ext>
                </a:extLst>
              </a:tr>
              <a:tr h="1146740">
                <a:tc>
                  <a:txBody>
                    <a:bodyPr/>
                    <a:lstStyle/>
                    <a:p>
                      <a:r>
                        <a:rPr lang="en-US" sz="1100" b="1" dirty="0"/>
                        <a:t>Financial</a:t>
                      </a:r>
                      <a:endParaRPr lang="en-US" sz="1100" dirty="0"/>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BANK_ACCOUNT_NUMBER</a:t>
                      </a:r>
                    </a:p>
                    <a:p>
                      <a:r>
                        <a:rPr lang="en-US" sz="1100" dirty="0"/>
                        <a:t>BANK_ROUTING</a:t>
                      </a:r>
                    </a:p>
                    <a:p>
                      <a:r>
                        <a:rPr lang="en-US" sz="1100" dirty="0"/>
                        <a:t>CREDIT_DEBIT_NUMBER</a:t>
                      </a:r>
                    </a:p>
                    <a:p>
                      <a:r>
                        <a:rPr lang="en-US" sz="1100" dirty="0"/>
                        <a:t>CREDIT_DEBIT_CVV</a:t>
                      </a:r>
                    </a:p>
                    <a:p>
                      <a:r>
                        <a:rPr lang="en-US" sz="1100" dirty="0"/>
                        <a:t>CREDIT_DEBIT_EXPIRY</a:t>
                      </a:r>
                    </a:p>
                    <a:p>
                      <a:r>
                        <a:rPr lang="en-US" sz="1100" dirty="0"/>
                        <a:t>PIN</a:t>
                      </a:r>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305964"/>
                  </a:ext>
                </a:extLst>
              </a:tr>
              <a:tr h="972150">
                <a:tc>
                  <a:txBody>
                    <a:bodyPr/>
                    <a:lstStyle/>
                    <a:p>
                      <a:r>
                        <a:rPr lang="en-US" sz="1100" b="1" dirty="0"/>
                        <a:t>Personal</a:t>
                      </a:r>
                      <a:endParaRPr lang="en-US" sz="1100" dirty="0"/>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NAME</a:t>
                      </a:r>
                    </a:p>
                    <a:p>
                      <a:r>
                        <a:rPr lang="en-US" sz="1100" dirty="0"/>
                        <a:t>ADDRESS</a:t>
                      </a:r>
                    </a:p>
                    <a:p>
                      <a:r>
                        <a:rPr lang="en-US" sz="1100" dirty="0"/>
                        <a:t>PHONE (10 digits)</a:t>
                      </a:r>
                    </a:p>
                    <a:p>
                      <a:r>
                        <a:rPr lang="en-US" sz="1100" dirty="0"/>
                        <a:t>EMAIL</a:t>
                      </a:r>
                    </a:p>
                    <a:p>
                      <a:r>
                        <a:rPr lang="en-US" sz="1100" dirty="0"/>
                        <a:t>AGE</a:t>
                      </a:r>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0755973"/>
                  </a:ext>
                </a:extLst>
              </a:tr>
            </a:tbl>
          </a:graphicData>
        </a:graphic>
      </p:graphicFrame>
      <p:graphicFrame>
        <p:nvGraphicFramePr>
          <p:cNvPr id="4" name="Table 3">
            <a:extLst>
              <a:ext uri="{FF2B5EF4-FFF2-40B4-BE49-F238E27FC236}">
                <a16:creationId xmlns:a16="http://schemas.microsoft.com/office/drawing/2014/main" id="{B99765B4-5FBB-4745-B5AF-DEAE1BD0BD67}"/>
              </a:ext>
            </a:extLst>
          </p:cNvPr>
          <p:cNvGraphicFramePr>
            <a:graphicFrameLocks noGrp="1"/>
          </p:cNvGraphicFramePr>
          <p:nvPr>
            <p:extLst>
              <p:ext uri="{D42A27DB-BD31-4B8C-83A1-F6EECF244321}">
                <p14:modId xmlns:p14="http://schemas.microsoft.com/office/powerpoint/2010/main" val="3568351269"/>
              </p:ext>
            </p:extLst>
          </p:nvPr>
        </p:nvGraphicFramePr>
        <p:xfrm>
          <a:off x="4792816" y="1130898"/>
          <a:ext cx="3655523" cy="2392680"/>
        </p:xfrm>
        <a:graphic>
          <a:graphicData uri="http://schemas.openxmlformats.org/drawingml/2006/table">
            <a:tbl>
              <a:tblPr/>
              <a:tblGrid>
                <a:gridCol w="1419621">
                  <a:extLst>
                    <a:ext uri="{9D8B030D-6E8A-4147-A177-3AD203B41FA5}">
                      <a16:colId xmlns:a16="http://schemas.microsoft.com/office/drawing/2014/main" val="2703252149"/>
                    </a:ext>
                  </a:extLst>
                </a:gridCol>
                <a:gridCol w="2235902">
                  <a:extLst>
                    <a:ext uri="{9D8B030D-6E8A-4147-A177-3AD203B41FA5}">
                      <a16:colId xmlns:a16="http://schemas.microsoft.com/office/drawing/2014/main" val="3380076677"/>
                    </a:ext>
                  </a:extLst>
                </a:gridCol>
              </a:tblGrid>
              <a:tr h="0">
                <a:tc>
                  <a:txBody>
                    <a:bodyPr/>
                    <a:lstStyle/>
                    <a:p>
                      <a:r>
                        <a:rPr lang="en-US" sz="1100" b="1" dirty="0">
                          <a:solidFill>
                            <a:schemeClr val="accent1"/>
                          </a:solidFill>
                        </a:rPr>
                        <a:t>PII entity category</a:t>
                      </a:r>
                      <a:endParaRPr lang="en-US" sz="1100" dirty="0">
                        <a:solidFill>
                          <a:schemeClr val="accent1"/>
                        </a:solidFill>
                      </a:endParaRPr>
                    </a:p>
                  </a:txBody>
                  <a:tcPr marL="47625" marR="47625" marT="47625" marB="47625" anchor="ctr">
                    <a:lnL>
                      <a:noFill/>
                    </a:lnL>
                    <a:lnR>
                      <a:noFill/>
                    </a:lnR>
                    <a:lnT>
                      <a:noFill/>
                    </a:lnT>
                    <a:lnB w="12700" cap="flat" cmpd="sng" algn="ctr">
                      <a:solidFill>
                        <a:schemeClr val="tx1"/>
                      </a:solidFill>
                      <a:prstDash val="solid"/>
                      <a:round/>
                      <a:headEnd type="none" w="med" len="med"/>
                      <a:tailEnd type="none" w="med" len="med"/>
                    </a:lnB>
                  </a:tcPr>
                </a:tc>
                <a:tc>
                  <a:txBody>
                    <a:bodyPr/>
                    <a:lstStyle/>
                    <a:p>
                      <a:r>
                        <a:rPr lang="en-US" sz="1100" b="1" dirty="0">
                          <a:solidFill>
                            <a:schemeClr val="accent1"/>
                          </a:solidFill>
                        </a:rPr>
                        <a:t>PII entity types</a:t>
                      </a:r>
                      <a:endParaRPr lang="en-US" sz="1100" dirty="0">
                        <a:solidFill>
                          <a:schemeClr val="accent1"/>
                        </a:solidFill>
                      </a:endParaRPr>
                    </a:p>
                  </a:txBody>
                  <a:tcPr marL="47625" marR="47625" marT="47625" marB="47625"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35403"/>
                  </a:ext>
                </a:extLst>
              </a:tr>
              <a:tr h="0">
                <a:tc>
                  <a:txBody>
                    <a:bodyPr/>
                    <a:lstStyle/>
                    <a:p>
                      <a:r>
                        <a:rPr lang="en-US" sz="1100" b="1" dirty="0"/>
                        <a:t>Technical security</a:t>
                      </a:r>
                      <a:endParaRPr lang="en-US" sz="1100" dirty="0"/>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USERNAME</a:t>
                      </a:r>
                    </a:p>
                    <a:p>
                      <a:r>
                        <a:rPr lang="en-US" sz="1100" dirty="0"/>
                        <a:t>PASSWORD</a:t>
                      </a:r>
                    </a:p>
                    <a:p>
                      <a:r>
                        <a:rPr lang="en-US" sz="1100" dirty="0"/>
                        <a:t>URL</a:t>
                      </a:r>
                    </a:p>
                    <a:p>
                      <a:r>
                        <a:rPr lang="en-US" sz="1100" dirty="0"/>
                        <a:t>AWS_ACCESS_KEY</a:t>
                      </a:r>
                    </a:p>
                    <a:p>
                      <a:r>
                        <a:rPr lang="en-US" sz="1100" dirty="0"/>
                        <a:t>AWS_SECRET_KEY</a:t>
                      </a:r>
                    </a:p>
                    <a:p>
                      <a:r>
                        <a:rPr lang="en-US" sz="1100" dirty="0"/>
                        <a:t>IP_ADDRESS</a:t>
                      </a:r>
                    </a:p>
                    <a:p>
                      <a:r>
                        <a:rPr lang="en-US" sz="1100" dirty="0"/>
                        <a:t>MAC_ADDRESS</a:t>
                      </a:r>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902930"/>
                  </a:ext>
                </a:extLst>
              </a:tr>
              <a:tr h="0">
                <a:tc>
                  <a:txBody>
                    <a:bodyPr/>
                    <a:lstStyle/>
                    <a:p>
                      <a:r>
                        <a:rPr lang="en-US" sz="1100" b="1" dirty="0"/>
                        <a:t>National</a:t>
                      </a:r>
                      <a:endParaRPr lang="en-US" sz="1100" dirty="0"/>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SSN</a:t>
                      </a:r>
                    </a:p>
                    <a:p>
                      <a:r>
                        <a:rPr lang="en-US" sz="1100" dirty="0"/>
                        <a:t>PASSPORT_NUMBER</a:t>
                      </a:r>
                    </a:p>
                    <a:p>
                      <a:r>
                        <a:rPr lang="en-US" sz="1100" dirty="0"/>
                        <a:t>DRIVER_ID</a:t>
                      </a:r>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036947"/>
                  </a:ext>
                </a:extLst>
              </a:tr>
              <a:tr h="0">
                <a:tc>
                  <a:txBody>
                    <a:bodyPr/>
                    <a:lstStyle/>
                    <a:p>
                      <a:r>
                        <a:rPr lang="en-US" sz="1100" b="1"/>
                        <a:t>Other</a:t>
                      </a:r>
                      <a:endParaRPr lang="en-US" sz="1100"/>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DATE_TIME</a:t>
                      </a:r>
                    </a:p>
                  </a:txBody>
                  <a:tcPr marL="47625" marR="47625" marT="47625" marB="476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912671"/>
                  </a:ext>
                </a:extLst>
              </a:tr>
            </a:tbl>
          </a:graphicData>
        </a:graphic>
      </p:graphicFrame>
      <p:sp>
        <p:nvSpPr>
          <p:cNvPr id="5" name="Rectangle 4">
            <a:extLst>
              <a:ext uri="{FF2B5EF4-FFF2-40B4-BE49-F238E27FC236}">
                <a16:creationId xmlns:a16="http://schemas.microsoft.com/office/drawing/2014/main" id="{4D9715BF-770B-1F45-868E-B4AAF78890BF}"/>
              </a:ext>
            </a:extLst>
          </p:cNvPr>
          <p:cNvSpPr/>
          <p:nvPr/>
        </p:nvSpPr>
        <p:spPr>
          <a:xfrm>
            <a:off x="282299" y="3952836"/>
            <a:ext cx="8235735" cy="523220"/>
          </a:xfrm>
          <a:prstGeom prst="rect">
            <a:avLst/>
          </a:prstGeom>
        </p:spPr>
        <p:txBody>
          <a:bodyPr wrap="square">
            <a:spAutoFit/>
          </a:bodyPr>
          <a:lstStyle/>
          <a:p>
            <a:r>
              <a:rPr lang="en-US" sz="1400" dirty="0"/>
              <a:t>For each detected PII entity, you get the type of PII, a confidence score, and beginning and ending offset. </a:t>
            </a:r>
          </a:p>
        </p:txBody>
      </p:sp>
    </p:spTree>
    <p:extLst>
      <p:ext uri="{BB962C8B-B14F-4D97-AF65-F5344CB8AC3E}">
        <p14:creationId xmlns:p14="http://schemas.microsoft.com/office/powerpoint/2010/main" val="32379072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4004" y="288028"/>
            <a:ext cx="8448675" cy="469900"/>
          </a:xfrm>
        </p:spPr>
        <p:txBody>
          <a:bodyPr/>
          <a:lstStyle/>
          <a:p>
            <a:r>
              <a:rPr lang="en-US" dirty="0"/>
              <a:t>Topic Modeling</a:t>
            </a:r>
          </a:p>
        </p:txBody>
      </p:sp>
      <p:graphicFrame>
        <p:nvGraphicFramePr>
          <p:cNvPr id="8" name="Table 7"/>
          <p:cNvGraphicFramePr>
            <a:graphicFrameLocks noGrp="1"/>
          </p:cNvGraphicFramePr>
          <p:nvPr>
            <p:extLst>
              <p:ext uri="{D42A27DB-BD31-4B8C-83A1-F6EECF244321}">
                <p14:modId xmlns:p14="http://schemas.microsoft.com/office/powerpoint/2010/main" val="924778773"/>
              </p:ext>
            </p:extLst>
          </p:nvPr>
        </p:nvGraphicFramePr>
        <p:xfrm>
          <a:off x="4762942" y="2216961"/>
          <a:ext cx="2946418" cy="1920240"/>
        </p:xfrm>
        <a:graphic>
          <a:graphicData uri="http://schemas.openxmlformats.org/drawingml/2006/table">
            <a:tbl>
              <a:tblPr firstRow="1" bandRow="1">
                <a:tableStyleId>{2D5ABB26-0587-4C30-8999-92F81FD0307C}</a:tableStyleId>
              </a:tblPr>
              <a:tblGrid>
                <a:gridCol w="1053367">
                  <a:extLst>
                    <a:ext uri="{9D8B030D-6E8A-4147-A177-3AD203B41FA5}">
                      <a16:colId xmlns:a16="http://schemas.microsoft.com/office/drawing/2014/main" val="20000"/>
                    </a:ext>
                  </a:extLst>
                </a:gridCol>
                <a:gridCol w="827576">
                  <a:extLst>
                    <a:ext uri="{9D8B030D-6E8A-4147-A177-3AD203B41FA5}">
                      <a16:colId xmlns:a16="http://schemas.microsoft.com/office/drawing/2014/main" val="20001"/>
                    </a:ext>
                  </a:extLst>
                </a:gridCol>
                <a:gridCol w="1065475">
                  <a:extLst>
                    <a:ext uri="{9D8B030D-6E8A-4147-A177-3AD203B41FA5}">
                      <a16:colId xmlns:a16="http://schemas.microsoft.com/office/drawing/2014/main" val="20002"/>
                    </a:ext>
                  </a:extLst>
                </a:gridCol>
              </a:tblGrid>
              <a:tr h="0">
                <a:tc>
                  <a:txBody>
                    <a:bodyPr/>
                    <a:lstStyle/>
                    <a:p>
                      <a:pPr algn="l"/>
                      <a:r>
                        <a:rPr lang="en-US" sz="1200" b="1" dirty="0">
                          <a:solidFill>
                            <a:schemeClr val="accent1"/>
                          </a:solidFill>
                        </a:rPr>
                        <a:t>Document</a:t>
                      </a:r>
                    </a:p>
                  </a:txBody>
                  <a:tcPr/>
                </a:tc>
                <a:tc>
                  <a:txBody>
                    <a:bodyPr/>
                    <a:lstStyle/>
                    <a:p>
                      <a:pPr algn="ctr"/>
                      <a:r>
                        <a:rPr lang="en-US" sz="1200" b="1" dirty="0">
                          <a:solidFill>
                            <a:schemeClr val="accent1"/>
                          </a:solidFill>
                        </a:rPr>
                        <a:t>Topic</a:t>
                      </a:r>
                    </a:p>
                  </a:txBody>
                  <a:tcPr/>
                </a:tc>
                <a:tc>
                  <a:txBody>
                    <a:bodyPr/>
                    <a:lstStyle/>
                    <a:p>
                      <a:pPr algn="ctr"/>
                      <a:r>
                        <a:rPr lang="en-US" sz="1200" b="1" dirty="0">
                          <a:solidFill>
                            <a:schemeClr val="accent1"/>
                          </a:solidFill>
                        </a:rPr>
                        <a:t>Proportion</a:t>
                      </a:r>
                    </a:p>
                  </a:txBody>
                  <a:tcPr/>
                </a:tc>
                <a:extLst>
                  <a:ext uri="{0D108BD9-81ED-4DB2-BD59-A6C34878D82A}">
                    <a16:rowId xmlns:a16="http://schemas.microsoft.com/office/drawing/2014/main" val="10000"/>
                  </a:ext>
                </a:extLst>
              </a:tr>
              <a:tr h="212393">
                <a:tc>
                  <a:txBody>
                    <a:bodyPr/>
                    <a:lstStyle/>
                    <a:p>
                      <a:r>
                        <a:rPr lang="en-US" sz="1200" dirty="0"/>
                        <a:t>Doc1.txt</a:t>
                      </a:r>
                    </a:p>
                  </a:txBody>
                  <a:tcPr/>
                </a:tc>
                <a:tc>
                  <a:txBody>
                    <a:bodyPr/>
                    <a:lstStyle/>
                    <a:p>
                      <a:pPr algn="ctr"/>
                      <a:r>
                        <a:rPr lang="en-US" sz="1200" dirty="0"/>
                        <a:t>0</a:t>
                      </a:r>
                    </a:p>
                  </a:txBody>
                  <a:tcPr/>
                </a:tc>
                <a:tc>
                  <a:txBody>
                    <a:bodyPr/>
                    <a:lstStyle/>
                    <a:p>
                      <a:pPr algn="ctr"/>
                      <a:r>
                        <a:rPr lang="en-US" sz="1200" dirty="0"/>
                        <a:t>0.89</a:t>
                      </a:r>
                    </a:p>
                  </a:txBody>
                  <a:tcPr/>
                </a:tc>
                <a:extLst>
                  <a:ext uri="{0D108BD9-81ED-4DB2-BD59-A6C34878D82A}">
                    <a16:rowId xmlns:a16="http://schemas.microsoft.com/office/drawing/2014/main" val="10001"/>
                  </a:ext>
                </a:extLst>
              </a:tr>
              <a:tr h="199147">
                <a:tc>
                  <a:txBody>
                    <a:bodyPr/>
                    <a:lstStyle/>
                    <a:p>
                      <a:r>
                        <a:rPr lang="en-US" sz="1200" dirty="0"/>
                        <a:t>Doc1.txt</a:t>
                      </a:r>
                    </a:p>
                  </a:txBody>
                  <a:tcPr/>
                </a:tc>
                <a:tc>
                  <a:txBody>
                    <a:bodyPr/>
                    <a:lstStyle/>
                    <a:p>
                      <a:pPr algn="ctr"/>
                      <a:r>
                        <a:rPr lang="en-US" sz="1200" dirty="0"/>
                        <a:t>1</a:t>
                      </a:r>
                    </a:p>
                  </a:txBody>
                  <a:tcPr/>
                </a:tc>
                <a:tc>
                  <a:txBody>
                    <a:bodyPr/>
                    <a:lstStyle/>
                    <a:p>
                      <a:pPr algn="ctr"/>
                      <a:r>
                        <a:rPr lang="en-US" sz="1200" dirty="0"/>
                        <a:t>0.11</a:t>
                      </a:r>
                    </a:p>
                  </a:txBody>
                  <a:tcPr/>
                </a:tc>
                <a:extLst>
                  <a:ext uri="{0D108BD9-81ED-4DB2-BD59-A6C34878D82A}">
                    <a16:rowId xmlns:a16="http://schemas.microsoft.com/office/drawing/2014/main" val="10002"/>
                  </a:ext>
                </a:extLst>
              </a:tr>
              <a:tr h="263489">
                <a:tc>
                  <a:txBody>
                    <a:bodyPr/>
                    <a:lstStyle/>
                    <a:p>
                      <a:r>
                        <a:rPr lang="en-US" sz="1200" dirty="0"/>
                        <a:t>Doc2.txt</a:t>
                      </a:r>
                    </a:p>
                  </a:txBody>
                  <a:tcPr/>
                </a:tc>
                <a:tc>
                  <a:txBody>
                    <a:bodyPr/>
                    <a:lstStyle/>
                    <a:p>
                      <a:pPr algn="ctr"/>
                      <a:r>
                        <a:rPr lang="en-US" sz="1200" dirty="0"/>
                        <a:t>2</a:t>
                      </a:r>
                    </a:p>
                  </a:txBody>
                  <a:tcPr/>
                </a:tc>
                <a:tc>
                  <a:txBody>
                    <a:bodyPr/>
                    <a:lstStyle/>
                    <a:p>
                      <a:pPr algn="ctr"/>
                      <a:r>
                        <a:rPr lang="en-US" sz="1200" dirty="0"/>
                        <a:t>0.47</a:t>
                      </a:r>
                    </a:p>
                  </a:txBody>
                  <a:tcPr/>
                </a:tc>
                <a:extLst>
                  <a:ext uri="{0D108BD9-81ED-4DB2-BD59-A6C34878D82A}">
                    <a16:rowId xmlns:a16="http://schemas.microsoft.com/office/drawing/2014/main" val="10003"/>
                  </a:ext>
                </a:extLst>
              </a:tr>
              <a:tr h="263489">
                <a:tc>
                  <a:txBody>
                    <a:bodyPr/>
                    <a:lstStyle/>
                    <a:p>
                      <a:r>
                        <a:rPr lang="en-US" sz="1200" dirty="0"/>
                        <a:t>Doc2.txt</a:t>
                      </a:r>
                    </a:p>
                  </a:txBody>
                  <a:tcPr/>
                </a:tc>
                <a:tc>
                  <a:txBody>
                    <a:bodyPr/>
                    <a:lstStyle/>
                    <a:p>
                      <a:pPr algn="ctr"/>
                      <a:r>
                        <a:rPr lang="en-US" sz="1200" dirty="0"/>
                        <a:t>1</a:t>
                      </a:r>
                    </a:p>
                  </a:txBody>
                  <a:tcPr/>
                </a:tc>
                <a:tc>
                  <a:txBody>
                    <a:bodyPr/>
                    <a:lstStyle/>
                    <a:p>
                      <a:pPr algn="ctr"/>
                      <a:r>
                        <a:rPr lang="en-US" sz="1200" dirty="0"/>
                        <a:t>0.99</a:t>
                      </a:r>
                    </a:p>
                  </a:txBody>
                  <a:tcPr/>
                </a:tc>
                <a:extLst>
                  <a:ext uri="{0D108BD9-81ED-4DB2-BD59-A6C34878D82A}">
                    <a16:rowId xmlns:a16="http://schemas.microsoft.com/office/drawing/2014/main" val="358816288"/>
                  </a:ext>
                </a:extLst>
              </a:tr>
              <a:tr h="263489">
                <a:tc>
                  <a:txBody>
                    <a:bodyPr/>
                    <a:lstStyle/>
                    <a:p>
                      <a:r>
                        <a:rPr lang="en-US" sz="1200" dirty="0"/>
                        <a:t>Doc3.txt</a:t>
                      </a:r>
                    </a:p>
                  </a:txBody>
                  <a:tcPr/>
                </a:tc>
                <a:tc>
                  <a:txBody>
                    <a:bodyPr/>
                    <a:lstStyle/>
                    <a:p>
                      <a:pPr algn="ctr"/>
                      <a:r>
                        <a:rPr lang="en-US" sz="1200" dirty="0"/>
                        <a:t>2</a:t>
                      </a:r>
                    </a:p>
                  </a:txBody>
                  <a:tcPr/>
                </a:tc>
                <a:tc>
                  <a:txBody>
                    <a:bodyPr/>
                    <a:lstStyle/>
                    <a:p>
                      <a:pPr algn="ctr"/>
                      <a:r>
                        <a:rPr lang="en-US" sz="1200" dirty="0"/>
                        <a:t>0.55</a:t>
                      </a:r>
                    </a:p>
                  </a:txBody>
                  <a:tcPr/>
                </a:tc>
                <a:extLst>
                  <a:ext uri="{0D108BD9-81ED-4DB2-BD59-A6C34878D82A}">
                    <a16:rowId xmlns:a16="http://schemas.microsoft.com/office/drawing/2014/main" val="2556747580"/>
                  </a:ext>
                </a:extLst>
              </a:tr>
              <a:tr h="263489">
                <a:tc>
                  <a:txBody>
                    <a:bodyPr/>
                    <a:lstStyle/>
                    <a:p>
                      <a:r>
                        <a:rPr lang="en-US" sz="1200" dirty="0"/>
                        <a:t>Doc3.txt</a:t>
                      </a:r>
                    </a:p>
                  </a:txBody>
                  <a:tcPr/>
                </a:tc>
                <a:tc>
                  <a:txBody>
                    <a:bodyPr/>
                    <a:lstStyle/>
                    <a:p>
                      <a:pPr algn="ctr"/>
                      <a:r>
                        <a:rPr lang="en-US" sz="1200" dirty="0"/>
                        <a:t>0</a:t>
                      </a:r>
                    </a:p>
                  </a:txBody>
                  <a:tcPr/>
                </a:tc>
                <a:tc>
                  <a:txBody>
                    <a:bodyPr/>
                    <a:lstStyle/>
                    <a:p>
                      <a:pPr algn="ctr"/>
                      <a:r>
                        <a:rPr lang="en-US" sz="1200" dirty="0"/>
                        <a:t>0.45</a:t>
                      </a:r>
                    </a:p>
                  </a:txBody>
                  <a:tcPr/>
                </a:tc>
                <a:extLst>
                  <a:ext uri="{0D108BD9-81ED-4DB2-BD59-A6C34878D82A}">
                    <a16:rowId xmlns:a16="http://schemas.microsoft.com/office/drawing/2014/main" val="361897859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405358736"/>
              </p:ext>
            </p:extLst>
          </p:nvPr>
        </p:nvGraphicFramePr>
        <p:xfrm>
          <a:off x="264004" y="2216961"/>
          <a:ext cx="2814763" cy="1097280"/>
        </p:xfrm>
        <a:graphic>
          <a:graphicData uri="http://schemas.openxmlformats.org/drawingml/2006/table">
            <a:tbl>
              <a:tblPr firstRow="1" bandRow="1">
                <a:tableStyleId>{2D5ABB26-0587-4C30-8999-92F81FD0307C}</a:tableStyleId>
              </a:tblPr>
              <a:tblGrid>
                <a:gridCol w="723569">
                  <a:extLst>
                    <a:ext uri="{9D8B030D-6E8A-4147-A177-3AD203B41FA5}">
                      <a16:colId xmlns:a16="http://schemas.microsoft.com/office/drawing/2014/main" val="20000"/>
                    </a:ext>
                  </a:extLst>
                </a:gridCol>
                <a:gridCol w="1124531">
                  <a:extLst>
                    <a:ext uri="{9D8B030D-6E8A-4147-A177-3AD203B41FA5}">
                      <a16:colId xmlns:a16="http://schemas.microsoft.com/office/drawing/2014/main" val="20001"/>
                    </a:ext>
                  </a:extLst>
                </a:gridCol>
                <a:gridCol w="966663">
                  <a:extLst>
                    <a:ext uri="{9D8B030D-6E8A-4147-A177-3AD203B41FA5}">
                      <a16:colId xmlns:a16="http://schemas.microsoft.com/office/drawing/2014/main" val="20002"/>
                    </a:ext>
                  </a:extLst>
                </a:gridCol>
              </a:tblGrid>
              <a:tr h="0">
                <a:tc>
                  <a:txBody>
                    <a:bodyPr/>
                    <a:lstStyle/>
                    <a:p>
                      <a:pPr algn="ctr"/>
                      <a:r>
                        <a:rPr lang="en-US" sz="1200" b="1" dirty="0">
                          <a:solidFill>
                            <a:schemeClr val="accent1"/>
                          </a:solidFill>
                        </a:rPr>
                        <a:t>Topic</a:t>
                      </a:r>
                    </a:p>
                  </a:txBody>
                  <a:tcPr/>
                </a:tc>
                <a:tc>
                  <a:txBody>
                    <a:bodyPr/>
                    <a:lstStyle/>
                    <a:p>
                      <a:pPr algn="ctr"/>
                      <a:r>
                        <a:rPr lang="en-US" sz="1200" b="1" dirty="0">
                          <a:solidFill>
                            <a:schemeClr val="accent1"/>
                          </a:solidFill>
                        </a:rPr>
                        <a:t>Term</a:t>
                      </a:r>
                    </a:p>
                  </a:txBody>
                  <a:tcPr/>
                </a:tc>
                <a:tc>
                  <a:txBody>
                    <a:bodyPr/>
                    <a:lstStyle/>
                    <a:p>
                      <a:pPr algn="ctr"/>
                      <a:r>
                        <a:rPr lang="en-US" sz="1200" b="1" dirty="0">
                          <a:solidFill>
                            <a:schemeClr val="accent1"/>
                          </a:solidFill>
                        </a:rPr>
                        <a:t>Weight</a:t>
                      </a:r>
                    </a:p>
                  </a:txBody>
                  <a:tcPr/>
                </a:tc>
                <a:extLst>
                  <a:ext uri="{0D108BD9-81ED-4DB2-BD59-A6C34878D82A}">
                    <a16:rowId xmlns:a16="http://schemas.microsoft.com/office/drawing/2014/main" val="10000"/>
                  </a:ext>
                </a:extLst>
              </a:tr>
              <a:tr h="212393">
                <a:tc>
                  <a:txBody>
                    <a:bodyPr/>
                    <a:lstStyle/>
                    <a:p>
                      <a:pPr algn="ctr"/>
                      <a:r>
                        <a:rPr lang="en-US" sz="1200" dirty="0"/>
                        <a:t>0</a:t>
                      </a:r>
                    </a:p>
                  </a:txBody>
                  <a:tcPr/>
                </a:tc>
                <a:tc>
                  <a:txBody>
                    <a:bodyPr/>
                    <a:lstStyle/>
                    <a:p>
                      <a:pPr algn="l"/>
                      <a:r>
                        <a:rPr lang="en-US" sz="1200" dirty="0"/>
                        <a:t>Washington</a:t>
                      </a:r>
                    </a:p>
                  </a:txBody>
                  <a:tcPr/>
                </a:tc>
                <a:tc>
                  <a:txBody>
                    <a:bodyPr/>
                    <a:lstStyle/>
                    <a:p>
                      <a:pPr algn="ctr"/>
                      <a:r>
                        <a:rPr lang="en-US" sz="1200" dirty="0"/>
                        <a:t>0.89</a:t>
                      </a:r>
                    </a:p>
                  </a:txBody>
                  <a:tcPr/>
                </a:tc>
                <a:extLst>
                  <a:ext uri="{0D108BD9-81ED-4DB2-BD59-A6C34878D82A}">
                    <a16:rowId xmlns:a16="http://schemas.microsoft.com/office/drawing/2014/main" val="10001"/>
                  </a:ext>
                </a:extLst>
              </a:tr>
              <a:tr h="199147">
                <a:tc>
                  <a:txBody>
                    <a:bodyPr/>
                    <a:lstStyle/>
                    <a:p>
                      <a:pPr algn="ctr"/>
                      <a:r>
                        <a:rPr lang="en-US" sz="1200" dirty="0"/>
                        <a:t>1</a:t>
                      </a:r>
                    </a:p>
                  </a:txBody>
                  <a:tcPr/>
                </a:tc>
                <a:tc>
                  <a:txBody>
                    <a:bodyPr/>
                    <a:lstStyle/>
                    <a:p>
                      <a:pPr algn="l"/>
                      <a:r>
                        <a:rPr lang="en-US" sz="1200" dirty="0"/>
                        <a:t>Silicon</a:t>
                      </a:r>
                      <a:r>
                        <a:rPr lang="en-US" sz="1200" baseline="0" dirty="0"/>
                        <a:t> Valley</a:t>
                      </a:r>
                      <a:endParaRPr lang="en-US" sz="1200" dirty="0"/>
                    </a:p>
                  </a:txBody>
                  <a:tcPr/>
                </a:tc>
                <a:tc>
                  <a:txBody>
                    <a:bodyPr/>
                    <a:lstStyle/>
                    <a:p>
                      <a:pPr algn="ctr"/>
                      <a:r>
                        <a:rPr lang="en-US" sz="1200" dirty="0"/>
                        <a:t>0.67</a:t>
                      </a:r>
                    </a:p>
                  </a:txBody>
                  <a:tcPr/>
                </a:tc>
                <a:extLst>
                  <a:ext uri="{0D108BD9-81ED-4DB2-BD59-A6C34878D82A}">
                    <a16:rowId xmlns:a16="http://schemas.microsoft.com/office/drawing/2014/main" val="10002"/>
                  </a:ext>
                </a:extLst>
              </a:tr>
              <a:tr h="169817">
                <a:tc>
                  <a:txBody>
                    <a:bodyPr/>
                    <a:lstStyle/>
                    <a:p>
                      <a:pPr algn="ctr"/>
                      <a:r>
                        <a:rPr lang="en-US" sz="1200" dirty="0"/>
                        <a:t>2</a:t>
                      </a:r>
                    </a:p>
                  </a:txBody>
                  <a:tcPr/>
                </a:tc>
                <a:tc>
                  <a:txBody>
                    <a:bodyPr/>
                    <a:lstStyle/>
                    <a:p>
                      <a:pPr algn="l"/>
                      <a:r>
                        <a:rPr lang="en-US" sz="1200" dirty="0"/>
                        <a:t>Roasting</a:t>
                      </a:r>
                    </a:p>
                  </a:txBody>
                  <a:tcPr/>
                </a:tc>
                <a:tc>
                  <a:txBody>
                    <a:bodyPr/>
                    <a:lstStyle/>
                    <a:p>
                      <a:pPr algn="ctr"/>
                      <a:r>
                        <a:rPr lang="en-US" sz="1200" dirty="0"/>
                        <a:t>0.91</a:t>
                      </a:r>
                    </a:p>
                  </a:txBody>
                  <a:tcPr/>
                </a:tc>
                <a:extLst>
                  <a:ext uri="{0D108BD9-81ED-4DB2-BD59-A6C34878D82A}">
                    <a16:rowId xmlns:a16="http://schemas.microsoft.com/office/drawing/2014/main" val="10003"/>
                  </a:ext>
                </a:extLst>
              </a:tr>
            </a:tbl>
          </a:graphicData>
        </a:graphic>
      </p:graphicFrame>
      <p:sp>
        <p:nvSpPr>
          <p:cNvPr id="11" name="TextBox 10"/>
          <p:cNvSpPr txBox="1"/>
          <p:nvPr/>
        </p:nvSpPr>
        <p:spPr>
          <a:xfrm>
            <a:off x="264004" y="1595485"/>
            <a:ext cx="2617320" cy="369332"/>
          </a:xfrm>
          <a:prstGeom prst="rect">
            <a:avLst/>
          </a:prstGeom>
          <a:noFill/>
        </p:spPr>
        <p:txBody>
          <a:bodyPr wrap="none" rtlCol="0">
            <a:spAutoFit/>
          </a:bodyPr>
          <a:lstStyle/>
          <a:p>
            <a:r>
              <a:rPr lang="en-US" dirty="0"/>
              <a:t>Keywords Topic Groups</a:t>
            </a:r>
          </a:p>
        </p:txBody>
      </p:sp>
      <p:sp>
        <p:nvSpPr>
          <p:cNvPr id="12" name="TextBox 11"/>
          <p:cNvSpPr txBox="1"/>
          <p:nvPr/>
        </p:nvSpPr>
        <p:spPr>
          <a:xfrm>
            <a:off x="4695106" y="1597088"/>
            <a:ext cx="3540649" cy="369332"/>
          </a:xfrm>
          <a:prstGeom prst="rect">
            <a:avLst/>
          </a:prstGeom>
          <a:noFill/>
        </p:spPr>
        <p:txBody>
          <a:bodyPr wrap="none" rtlCol="0">
            <a:spAutoFit/>
          </a:bodyPr>
          <a:lstStyle/>
          <a:p>
            <a:r>
              <a:rPr lang="en-US" dirty="0"/>
              <a:t>Document Relationship to Topics</a:t>
            </a:r>
          </a:p>
        </p:txBody>
      </p:sp>
      <p:sp>
        <p:nvSpPr>
          <p:cNvPr id="3" name="Rounded Rectangle 2">
            <a:extLst>
              <a:ext uri="{FF2B5EF4-FFF2-40B4-BE49-F238E27FC236}">
                <a16:creationId xmlns:a16="http://schemas.microsoft.com/office/drawing/2014/main" id="{BBE8E7EF-E235-0944-89D5-E5C9AF6521D7}"/>
              </a:ext>
            </a:extLst>
          </p:cNvPr>
          <p:cNvSpPr/>
          <p:nvPr/>
        </p:nvSpPr>
        <p:spPr>
          <a:xfrm>
            <a:off x="521382" y="2522770"/>
            <a:ext cx="198782" cy="211027"/>
          </a:xfrm>
          <a:prstGeom prst="roundRect">
            <a:avLst/>
          </a:prstGeom>
          <a:no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Rounded Rectangle 13">
            <a:extLst>
              <a:ext uri="{FF2B5EF4-FFF2-40B4-BE49-F238E27FC236}">
                <a16:creationId xmlns:a16="http://schemas.microsoft.com/office/drawing/2014/main" id="{743441F9-136A-7241-81A2-2BDB11C06378}"/>
              </a:ext>
            </a:extLst>
          </p:cNvPr>
          <p:cNvSpPr/>
          <p:nvPr/>
        </p:nvSpPr>
        <p:spPr>
          <a:xfrm>
            <a:off x="521382" y="3062313"/>
            <a:ext cx="198782" cy="211027"/>
          </a:xfrm>
          <a:prstGeom prst="roundRect">
            <a:avLst/>
          </a:prstGeom>
          <a:no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Rounded Rectangle 14">
            <a:extLst>
              <a:ext uri="{FF2B5EF4-FFF2-40B4-BE49-F238E27FC236}">
                <a16:creationId xmlns:a16="http://schemas.microsoft.com/office/drawing/2014/main" id="{3B45CC1C-F0D7-0B47-B583-9CA727F4C940}"/>
              </a:ext>
            </a:extLst>
          </p:cNvPr>
          <p:cNvSpPr/>
          <p:nvPr/>
        </p:nvSpPr>
        <p:spPr>
          <a:xfrm>
            <a:off x="521382" y="2787162"/>
            <a:ext cx="198782" cy="211027"/>
          </a:xfrm>
          <a:prstGeom prst="roundRect">
            <a:avLst/>
          </a:prstGeom>
          <a:no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Rounded Rectangle 15">
            <a:extLst>
              <a:ext uri="{FF2B5EF4-FFF2-40B4-BE49-F238E27FC236}">
                <a16:creationId xmlns:a16="http://schemas.microsoft.com/office/drawing/2014/main" id="{2608103B-3539-1742-BDBE-A89A8D93B2D5}"/>
              </a:ext>
            </a:extLst>
          </p:cNvPr>
          <p:cNvSpPr/>
          <p:nvPr/>
        </p:nvSpPr>
        <p:spPr>
          <a:xfrm>
            <a:off x="6127051" y="3070265"/>
            <a:ext cx="198782" cy="211027"/>
          </a:xfrm>
          <a:prstGeom prst="roundRect">
            <a:avLst/>
          </a:prstGeom>
          <a:no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7" name="Rounded Rectangle 16">
            <a:extLst>
              <a:ext uri="{FF2B5EF4-FFF2-40B4-BE49-F238E27FC236}">
                <a16:creationId xmlns:a16="http://schemas.microsoft.com/office/drawing/2014/main" id="{10F3B7E5-07B1-D648-B6AB-467D9DC0BADF}"/>
              </a:ext>
            </a:extLst>
          </p:cNvPr>
          <p:cNvSpPr/>
          <p:nvPr/>
        </p:nvSpPr>
        <p:spPr>
          <a:xfrm>
            <a:off x="6119099" y="2803064"/>
            <a:ext cx="198782" cy="211027"/>
          </a:xfrm>
          <a:prstGeom prst="roundRect">
            <a:avLst/>
          </a:prstGeom>
          <a:no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9" name="Rounded Rectangle 18">
            <a:extLst>
              <a:ext uri="{FF2B5EF4-FFF2-40B4-BE49-F238E27FC236}">
                <a16:creationId xmlns:a16="http://schemas.microsoft.com/office/drawing/2014/main" id="{469A80AE-7C99-DF45-A9B3-297E12BEFBF9}"/>
              </a:ext>
            </a:extLst>
          </p:cNvPr>
          <p:cNvSpPr/>
          <p:nvPr/>
        </p:nvSpPr>
        <p:spPr>
          <a:xfrm>
            <a:off x="6127051" y="3610954"/>
            <a:ext cx="198782" cy="211027"/>
          </a:xfrm>
          <a:prstGeom prst="roundRect">
            <a:avLst/>
          </a:prstGeom>
          <a:no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1" name="Rounded Rectangle 20">
            <a:extLst>
              <a:ext uri="{FF2B5EF4-FFF2-40B4-BE49-F238E27FC236}">
                <a16:creationId xmlns:a16="http://schemas.microsoft.com/office/drawing/2014/main" id="{326093C0-1657-C146-B985-0F2222073095}"/>
              </a:ext>
            </a:extLst>
          </p:cNvPr>
          <p:cNvSpPr/>
          <p:nvPr/>
        </p:nvSpPr>
        <p:spPr>
          <a:xfrm>
            <a:off x="6119099" y="2529576"/>
            <a:ext cx="198782" cy="211027"/>
          </a:xfrm>
          <a:prstGeom prst="roundRect">
            <a:avLst/>
          </a:prstGeom>
          <a:no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2" name="Rounded Rectangle 21">
            <a:extLst>
              <a:ext uri="{FF2B5EF4-FFF2-40B4-BE49-F238E27FC236}">
                <a16:creationId xmlns:a16="http://schemas.microsoft.com/office/drawing/2014/main" id="{267A1D30-6AB2-7C4E-8125-F6775B16E431}"/>
              </a:ext>
            </a:extLst>
          </p:cNvPr>
          <p:cNvSpPr/>
          <p:nvPr/>
        </p:nvSpPr>
        <p:spPr>
          <a:xfrm>
            <a:off x="6127050" y="3881298"/>
            <a:ext cx="198782" cy="211027"/>
          </a:xfrm>
          <a:prstGeom prst="roundRect">
            <a:avLst/>
          </a:prstGeom>
          <a:no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 name="Rounded Rectangle 22">
            <a:extLst>
              <a:ext uri="{FF2B5EF4-FFF2-40B4-BE49-F238E27FC236}">
                <a16:creationId xmlns:a16="http://schemas.microsoft.com/office/drawing/2014/main" id="{EEC10850-D7A4-814E-B4CC-51280D42DEAA}"/>
              </a:ext>
            </a:extLst>
          </p:cNvPr>
          <p:cNvSpPr/>
          <p:nvPr/>
        </p:nvSpPr>
        <p:spPr>
          <a:xfrm>
            <a:off x="6119099" y="3343753"/>
            <a:ext cx="198782" cy="211027"/>
          </a:xfrm>
          <a:prstGeom prst="roundRect">
            <a:avLst/>
          </a:prstGeom>
          <a:no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 name="TextBox 23">
            <a:extLst>
              <a:ext uri="{FF2B5EF4-FFF2-40B4-BE49-F238E27FC236}">
                <a16:creationId xmlns:a16="http://schemas.microsoft.com/office/drawing/2014/main" id="{917174C1-BA05-1E48-8F9D-3C848428C8E9}"/>
              </a:ext>
            </a:extLst>
          </p:cNvPr>
          <p:cNvSpPr txBox="1"/>
          <p:nvPr/>
        </p:nvSpPr>
        <p:spPr>
          <a:xfrm>
            <a:off x="253989" y="991239"/>
            <a:ext cx="5662127" cy="369332"/>
          </a:xfrm>
          <a:prstGeom prst="rect">
            <a:avLst/>
          </a:prstGeom>
          <a:noFill/>
        </p:spPr>
        <p:txBody>
          <a:bodyPr wrap="none" rtlCol="0">
            <a:spAutoFit/>
          </a:bodyPr>
          <a:lstStyle/>
          <a:p>
            <a:r>
              <a:rPr lang="en-US" dirty="0">
                <a:solidFill>
                  <a:schemeClr val="accent1"/>
                </a:solidFill>
              </a:rPr>
              <a:t>Discover common themes in a corpus of documents</a:t>
            </a:r>
            <a:r>
              <a:rPr lang="en-US" sz="1350" spc="225" dirty="0">
                <a:solidFill>
                  <a:schemeClr val="accent1"/>
                </a:solidFill>
              </a:rPr>
              <a:t>.</a:t>
            </a:r>
          </a:p>
        </p:txBody>
      </p:sp>
    </p:spTree>
    <p:extLst>
      <p:ext uri="{BB962C8B-B14F-4D97-AF65-F5344CB8AC3E}">
        <p14:creationId xmlns:p14="http://schemas.microsoft.com/office/powerpoint/2010/main" val="287452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E0710C-EDF7-204F-827D-FBFA5DA96530}"/>
              </a:ext>
            </a:extLst>
          </p:cNvPr>
          <p:cNvSpPr>
            <a:spLocks noGrp="1"/>
          </p:cNvSpPr>
          <p:nvPr>
            <p:ph type="title"/>
          </p:nvPr>
        </p:nvSpPr>
        <p:spPr/>
        <p:txBody>
          <a:bodyPr/>
          <a:lstStyle/>
          <a:p>
            <a:r>
              <a:rPr lang="en-US" b="0" dirty="0">
                <a:solidFill>
                  <a:schemeClr val="tx2"/>
                </a:solidFill>
              </a:rPr>
              <a:t>Custom Comprehend</a:t>
            </a:r>
            <a:br>
              <a:rPr lang="en-US" b="0" dirty="0">
                <a:solidFill>
                  <a:schemeClr val="tx2"/>
                </a:solidFill>
              </a:rPr>
            </a:br>
            <a:r>
              <a:rPr lang="en-US" sz="2800" b="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Custom Classifiers &amp; Custom Entity Recognizers</a:t>
            </a:r>
            <a:endParaRPr lang="en-US" b="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19636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a:xfrm>
            <a:off x="267414" y="87325"/>
            <a:ext cx="3912869" cy="1011592"/>
          </a:xfrm>
        </p:spPr>
        <p:txBody>
          <a:bodyPr/>
          <a:lstStyle/>
          <a:p>
            <a:r>
              <a:rPr lang="en-US" dirty="0"/>
              <a:t>Custom Classification</a:t>
            </a:r>
          </a:p>
        </p:txBody>
      </p:sp>
      <p:grpSp>
        <p:nvGrpSpPr>
          <p:cNvPr id="26" name="Group 25">
            <a:extLst>
              <a:ext uri="{FF2B5EF4-FFF2-40B4-BE49-F238E27FC236}">
                <a16:creationId xmlns:a16="http://schemas.microsoft.com/office/drawing/2014/main" id="{1573B75F-C2D3-E441-B6F5-9731825B2739}"/>
              </a:ext>
            </a:extLst>
          </p:cNvPr>
          <p:cNvGrpSpPr/>
          <p:nvPr/>
        </p:nvGrpSpPr>
        <p:grpSpPr>
          <a:xfrm>
            <a:off x="1746145" y="1245663"/>
            <a:ext cx="1176650" cy="1423627"/>
            <a:chOff x="3244135" y="2501900"/>
            <a:chExt cx="1882640" cy="2277803"/>
          </a:xfrm>
        </p:grpSpPr>
        <p:pic>
          <p:nvPicPr>
            <p:cNvPr id="30" name="Picture 29">
              <a:extLst>
                <a:ext uri="{FF2B5EF4-FFF2-40B4-BE49-F238E27FC236}">
                  <a16:creationId xmlns:a16="http://schemas.microsoft.com/office/drawing/2014/main" id="{11D790C3-04F2-0D47-A647-278AEB59F7E0}"/>
                </a:ext>
              </a:extLst>
            </p:cNvPr>
            <p:cNvPicPr>
              <a:picLocks noChangeAspect="1"/>
            </p:cNvPicPr>
            <p:nvPr/>
          </p:nvPicPr>
          <p:blipFill>
            <a:blip r:embed="rId3"/>
            <a:stretch>
              <a:fillRect/>
            </a:stretch>
          </p:blipFill>
          <p:spPr>
            <a:xfrm>
              <a:off x="3457575" y="2501900"/>
              <a:ext cx="1455761" cy="1463040"/>
            </a:xfrm>
            <a:prstGeom prst="rect">
              <a:avLst/>
            </a:prstGeom>
          </p:spPr>
        </p:pic>
        <p:sp>
          <p:nvSpPr>
            <p:cNvPr id="32" name="TextBox 31">
              <a:extLst>
                <a:ext uri="{FF2B5EF4-FFF2-40B4-BE49-F238E27FC236}">
                  <a16:creationId xmlns:a16="http://schemas.microsoft.com/office/drawing/2014/main" id="{BBA397BB-0BF9-A544-A7CA-03534E60970E}"/>
                </a:ext>
              </a:extLst>
            </p:cNvPr>
            <p:cNvSpPr txBox="1"/>
            <p:nvPr/>
          </p:nvSpPr>
          <p:spPr>
            <a:xfrm>
              <a:off x="3244135" y="3736340"/>
              <a:ext cx="1882640" cy="1043363"/>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solidFill>
                    <a:srgbClr val="FFCE3F"/>
                  </a:solidFill>
                </a:rPr>
                <a:t>Organize customer feedback</a:t>
              </a:r>
            </a:p>
          </p:txBody>
        </p:sp>
      </p:grpSp>
      <p:grpSp>
        <p:nvGrpSpPr>
          <p:cNvPr id="33" name="Group 32">
            <a:extLst>
              <a:ext uri="{FF2B5EF4-FFF2-40B4-BE49-F238E27FC236}">
                <a16:creationId xmlns:a16="http://schemas.microsoft.com/office/drawing/2014/main" id="{EAC64BF0-F042-AD47-AE45-9B7A01F9DD7E}"/>
              </a:ext>
            </a:extLst>
          </p:cNvPr>
          <p:cNvGrpSpPr/>
          <p:nvPr/>
        </p:nvGrpSpPr>
        <p:grpSpPr>
          <a:xfrm>
            <a:off x="1746145" y="2832662"/>
            <a:ext cx="1176650" cy="1430770"/>
            <a:chOff x="3244135" y="5028399"/>
            <a:chExt cx="1882640" cy="2289233"/>
          </a:xfrm>
        </p:grpSpPr>
        <p:pic>
          <p:nvPicPr>
            <p:cNvPr id="34" name="Picture 33">
              <a:extLst>
                <a:ext uri="{FF2B5EF4-FFF2-40B4-BE49-F238E27FC236}">
                  <a16:creationId xmlns:a16="http://schemas.microsoft.com/office/drawing/2014/main" id="{74910B50-395F-5A47-A721-1EE62C0263CA}"/>
                </a:ext>
              </a:extLst>
            </p:cNvPr>
            <p:cNvPicPr>
              <a:picLocks noChangeAspect="1"/>
            </p:cNvPicPr>
            <p:nvPr/>
          </p:nvPicPr>
          <p:blipFill>
            <a:blip r:embed="rId4"/>
            <a:stretch>
              <a:fillRect/>
            </a:stretch>
          </p:blipFill>
          <p:spPr>
            <a:xfrm>
              <a:off x="3457575" y="5028399"/>
              <a:ext cx="1455761" cy="1463040"/>
            </a:xfrm>
            <a:prstGeom prst="rect">
              <a:avLst/>
            </a:prstGeom>
          </p:spPr>
        </p:pic>
        <p:sp>
          <p:nvSpPr>
            <p:cNvPr id="35" name="TextBox 34">
              <a:extLst>
                <a:ext uri="{FF2B5EF4-FFF2-40B4-BE49-F238E27FC236}">
                  <a16:creationId xmlns:a16="http://schemas.microsoft.com/office/drawing/2014/main" id="{D43E1887-F90B-A647-8D23-941F8E906653}"/>
                </a:ext>
              </a:extLst>
            </p:cNvPr>
            <p:cNvSpPr txBox="1"/>
            <p:nvPr/>
          </p:nvSpPr>
          <p:spPr>
            <a:xfrm>
              <a:off x="3244135" y="6274268"/>
              <a:ext cx="1882640" cy="1043364"/>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solidFill>
                    <a:srgbClr val="FFCE3F"/>
                  </a:solidFill>
                </a:rPr>
                <a:t>Classify internal documents</a:t>
              </a:r>
            </a:p>
          </p:txBody>
        </p:sp>
      </p:grpSp>
      <p:grpSp>
        <p:nvGrpSpPr>
          <p:cNvPr id="37" name="Group 36">
            <a:extLst>
              <a:ext uri="{FF2B5EF4-FFF2-40B4-BE49-F238E27FC236}">
                <a16:creationId xmlns:a16="http://schemas.microsoft.com/office/drawing/2014/main" id="{ADDF01B0-41E0-5749-BB6E-56BE46A96F98}"/>
              </a:ext>
            </a:extLst>
          </p:cNvPr>
          <p:cNvGrpSpPr/>
          <p:nvPr/>
        </p:nvGrpSpPr>
        <p:grpSpPr>
          <a:xfrm>
            <a:off x="438370" y="2934631"/>
            <a:ext cx="1176650" cy="1242708"/>
            <a:chOff x="825000" y="5080000"/>
            <a:chExt cx="1882640" cy="1988332"/>
          </a:xfrm>
        </p:grpSpPr>
        <p:pic>
          <p:nvPicPr>
            <p:cNvPr id="38" name="Picture 37">
              <a:extLst>
                <a:ext uri="{FF2B5EF4-FFF2-40B4-BE49-F238E27FC236}">
                  <a16:creationId xmlns:a16="http://schemas.microsoft.com/office/drawing/2014/main" id="{B042CA9E-E89B-5C44-8282-2E7B489D90AA}"/>
                </a:ext>
              </a:extLst>
            </p:cNvPr>
            <p:cNvPicPr>
              <a:picLocks noChangeAspect="1"/>
            </p:cNvPicPr>
            <p:nvPr/>
          </p:nvPicPr>
          <p:blipFill>
            <a:blip r:embed="rId5"/>
            <a:stretch>
              <a:fillRect/>
            </a:stretch>
          </p:blipFill>
          <p:spPr>
            <a:xfrm>
              <a:off x="1034800" y="5080000"/>
              <a:ext cx="1463040" cy="1463040"/>
            </a:xfrm>
            <a:prstGeom prst="rect">
              <a:avLst/>
            </a:prstGeom>
          </p:spPr>
        </p:pic>
        <p:sp>
          <p:nvSpPr>
            <p:cNvPr id="39" name="TextBox 38">
              <a:extLst>
                <a:ext uri="{FF2B5EF4-FFF2-40B4-BE49-F238E27FC236}">
                  <a16:creationId xmlns:a16="http://schemas.microsoft.com/office/drawing/2014/main" id="{C84E2833-2FCF-2D4F-BBEA-E0BDDE3934AD}"/>
                </a:ext>
              </a:extLst>
            </p:cNvPr>
            <p:cNvSpPr txBox="1"/>
            <p:nvPr/>
          </p:nvSpPr>
          <p:spPr>
            <a:xfrm>
              <a:off x="825000" y="6274268"/>
              <a:ext cx="1882640" cy="794064"/>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solidFill>
                    <a:srgbClr val="FFCE3F"/>
                  </a:solidFill>
                </a:rPr>
                <a:t>Moderate forums</a:t>
              </a:r>
            </a:p>
          </p:txBody>
        </p:sp>
      </p:grpSp>
      <p:grpSp>
        <p:nvGrpSpPr>
          <p:cNvPr id="40" name="Group 39">
            <a:extLst>
              <a:ext uri="{FF2B5EF4-FFF2-40B4-BE49-F238E27FC236}">
                <a16:creationId xmlns:a16="http://schemas.microsoft.com/office/drawing/2014/main" id="{165731DD-8956-2847-8BD3-6BDC2852CBB7}"/>
              </a:ext>
            </a:extLst>
          </p:cNvPr>
          <p:cNvGrpSpPr/>
          <p:nvPr/>
        </p:nvGrpSpPr>
        <p:grpSpPr>
          <a:xfrm>
            <a:off x="438370" y="1245662"/>
            <a:ext cx="1176650" cy="1283690"/>
            <a:chOff x="526896" y="2476500"/>
            <a:chExt cx="1882640" cy="2053903"/>
          </a:xfrm>
        </p:grpSpPr>
        <p:pic>
          <p:nvPicPr>
            <p:cNvPr id="41" name="Picture 40">
              <a:extLst>
                <a:ext uri="{FF2B5EF4-FFF2-40B4-BE49-F238E27FC236}">
                  <a16:creationId xmlns:a16="http://schemas.microsoft.com/office/drawing/2014/main" id="{38E364FD-882D-6B45-AEA4-2C0D2BDA4945}"/>
                </a:ext>
              </a:extLst>
            </p:cNvPr>
            <p:cNvPicPr>
              <a:picLocks noChangeAspect="1"/>
            </p:cNvPicPr>
            <p:nvPr/>
          </p:nvPicPr>
          <p:blipFill>
            <a:blip r:embed="rId6"/>
            <a:stretch>
              <a:fillRect/>
            </a:stretch>
          </p:blipFill>
          <p:spPr>
            <a:xfrm>
              <a:off x="736696" y="2476500"/>
              <a:ext cx="1463040" cy="1463040"/>
            </a:xfrm>
            <a:prstGeom prst="rect">
              <a:avLst/>
            </a:prstGeom>
          </p:spPr>
        </p:pic>
        <p:sp>
          <p:nvSpPr>
            <p:cNvPr id="47" name="TextBox 46">
              <a:extLst>
                <a:ext uri="{FF2B5EF4-FFF2-40B4-BE49-F238E27FC236}">
                  <a16:creationId xmlns:a16="http://schemas.microsoft.com/office/drawing/2014/main" id="{EA39EAD5-E9AB-1740-AE62-1EB1750C44D9}"/>
                </a:ext>
              </a:extLst>
            </p:cNvPr>
            <p:cNvSpPr txBox="1"/>
            <p:nvPr/>
          </p:nvSpPr>
          <p:spPr>
            <a:xfrm>
              <a:off x="526896" y="3736339"/>
              <a:ext cx="1882640" cy="794064"/>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solidFill>
                    <a:srgbClr val="FFCE3F"/>
                  </a:solidFill>
                </a:rPr>
                <a:t>Triage support tickets</a:t>
              </a:r>
            </a:p>
          </p:txBody>
        </p:sp>
      </p:grpSp>
      <p:pic>
        <p:nvPicPr>
          <p:cNvPr id="48" name="Picture 47">
            <a:extLst>
              <a:ext uri="{FF2B5EF4-FFF2-40B4-BE49-F238E27FC236}">
                <a16:creationId xmlns:a16="http://schemas.microsoft.com/office/drawing/2014/main" id="{980E44C1-36DD-4E40-BCBA-033857955B09}"/>
              </a:ext>
            </a:extLst>
          </p:cNvPr>
          <p:cNvPicPr>
            <a:picLocks noChangeAspect="1"/>
          </p:cNvPicPr>
          <p:nvPr/>
        </p:nvPicPr>
        <p:blipFill>
          <a:blip r:embed="rId7"/>
          <a:stretch>
            <a:fillRect/>
          </a:stretch>
        </p:blipFill>
        <p:spPr>
          <a:xfrm>
            <a:off x="4119624" y="1827914"/>
            <a:ext cx="1705970" cy="1714500"/>
          </a:xfrm>
          <a:prstGeom prst="rect">
            <a:avLst/>
          </a:prstGeom>
        </p:spPr>
      </p:pic>
      <p:grpSp>
        <p:nvGrpSpPr>
          <p:cNvPr id="49" name="Group 48">
            <a:extLst>
              <a:ext uri="{FF2B5EF4-FFF2-40B4-BE49-F238E27FC236}">
                <a16:creationId xmlns:a16="http://schemas.microsoft.com/office/drawing/2014/main" id="{CA11F3A2-8513-564C-93DA-9DA404C4EBA9}"/>
              </a:ext>
            </a:extLst>
          </p:cNvPr>
          <p:cNvGrpSpPr/>
          <p:nvPr/>
        </p:nvGrpSpPr>
        <p:grpSpPr>
          <a:xfrm>
            <a:off x="7022423" y="517516"/>
            <a:ext cx="1176650" cy="1252241"/>
            <a:chOff x="10342294" y="1266978"/>
            <a:chExt cx="1882640" cy="2003586"/>
          </a:xfrm>
        </p:grpSpPr>
        <p:pic>
          <p:nvPicPr>
            <p:cNvPr id="50" name="Picture 49">
              <a:extLst>
                <a:ext uri="{FF2B5EF4-FFF2-40B4-BE49-F238E27FC236}">
                  <a16:creationId xmlns:a16="http://schemas.microsoft.com/office/drawing/2014/main" id="{1C926A60-DE7F-E442-B59F-D067C8E98574}"/>
                </a:ext>
              </a:extLst>
            </p:cNvPr>
            <p:cNvPicPr>
              <a:picLocks noChangeAspect="1"/>
            </p:cNvPicPr>
            <p:nvPr/>
          </p:nvPicPr>
          <p:blipFill>
            <a:blip r:embed="rId8"/>
            <a:stretch>
              <a:fillRect/>
            </a:stretch>
          </p:blipFill>
          <p:spPr>
            <a:xfrm>
              <a:off x="10555734" y="1266978"/>
              <a:ext cx="1455761" cy="1463040"/>
            </a:xfrm>
            <a:prstGeom prst="rect">
              <a:avLst/>
            </a:prstGeom>
          </p:spPr>
        </p:pic>
        <p:sp>
          <p:nvSpPr>
            <p:cNvPr id="51" name="TextBox 50">
              <a:extLst>
                <a:ext uri="{FF2B5EF4-FFF2-40B4-BE49-F238E27FC236}">
                  <a16:creationId xmlns:a16="http://schemas.microsoft.com/office/drawing/2014/main" id="{0F37A88D-474C-2B42-B228-3669CD4F63A9}"/>
                </a:ext>
              </a:extLst>
            </p:cNvPr>
            <p:cNvSpPr txBox="1"/>
            <p:nvPr/>
          </p:nvSpPr>
          <p:spPr>
            <a:xfrm>
              <a:off x="10342294" y="2476500"/>
              <a:ext cx="1882640" cy="794064"/>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t>Loyalty program</a:t>
              </a:r>
            </a:p>
          </p:txBody>
        </p:sp>
      </p:grpSp>
      <p:grpSp>
        <p:nvGrpSpPr>
          <p:cNvPr id="52" name="Group 51">
            <a:extLst>
              <a:ext uri="{FF2B5EF4-FFF2-40B4-BE49-F238E27FC236}">
                <a16:creationId xmlns:a16="http://schemas.microsoft.com/office/drawing/2014/main" id="{1C7C5E14-51E8-C64F-88C7-287202C4B415}"/>
              </a:ext>
            </a:extLst>
          </p:cNvPr>
          <p:cNvGrpSpPr/>
          <p:nvPr/>
        </p:nvGrpSpPr>
        <p:grpSpPr>
          <a:xfrm>
            <a:off x="7022423" y="1929788"/>
            <a:ext cx="1176650" cy="1109921"/>
            <a:chOff x="12400383" y="3971983"/>
            <a:chExt cx="1882640" cy="1775873"/>
          </a:xfrm>
        </p:grpSpPr>
        <p:pic>
          <p:nvPicPr>
            <p:cNvPr id="53" name="Picture 52">
              <a:extLst>
                <a:ext uri="{FF2B5EF4-FFF2-40B4-BE49-F238E27FC236}">
                  <a16:creationId xmlns:a16="http://schemas.microsoft.com/office/drawing/2014/main" id="{6C78BEA1-9878-5140-91A0-14E7792CDF46}"/>
                </a:ext>
              </a:extLst>
            </p:cNvPr>
            <p:cNvPicPr>
              <a:picLocks noChangeAspect="1"/>
            </p:cNvPicPr>
            <p:nvPr/>
          </p:nvPicPr>
          <p:blipFill>
            <a:blip r:embed="rId9"/>
            <a:stretch>
              <a:fillRect/>
            </a:stretch>
          </p:blipFill>
          <p:spPr>
            <a:xfrm>
              <a:off x="12613823" y="3971983"/>
              <a:ext cx="1455761" cy="1463040"/>
            </a:xfrm>
            <a:prstGeom prst="rect">
              <a:avLst/>
            </a:prstGeom>
          </p:spPr>
        </p:pic>
        <p:sp>
          <p:nvSpPr>
            <p:cNvPr id="54" name="TextBox 53">
              <a:extLst>
                <a:ext uri="{FF2B5EF4-FFF2-40B4-BE49-F238E27FC236}">
                  <a16:creationId xmlns:a16="http://schemas.microsoft.com/office/drawing/2014/main" id="{5DE3723E-0501-3B4B-91D6-E51C78B8BFF7}"/>
                </a:ext>
              </a:extLst>
            </p:cNvPr>
            <p:cNvSpPr txBox="1"/>
            <p:nvPr/>
          </p:nvSpPr>
          <p:spPr>
            <a:xfrm>
              <a:off x="12400383" y="5203091"/>
              <a:ext cx="1882640" cy="544765"/>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t>Pricing</a:t>
              </a:r>
            </a:p>
          </p:txBody>
        </p:sp>
      </p:grpSp>
      <p:grpSp>
        <p:nvGrpSpPr>
          <p:cNvPr id="55" name="Group 54">
            <a:extLst>
              <a:ext uri="{FF2B5EF4-FFF2-40B4-BE49-F238E27FC236}">
                <a16:creationId xmlns:a16="http://schemas.microsoft.com/office/drawing/2014/main" id="{53EF15B2-9BD4-FE46-A56D-6A2CCA2ED748}"/>
              </a:ext>
            </a:extLst>
          </p:cNvPr>
          <p:cNvGrpSpPr/>
          <p:nvPr/>
        </p:nvGrpSpPr>
        <p:grpSpPr>
          <a:xfrm>
            <a:off x="7022423" y="3199740"/>
            <a:ext cx="1176650" cy="1298583"/>
            <a:chOff x="10482552" y="5499582"/>
            <a:chExt cx="1882640" cy="2077732"/>
          </a:xfrm>
        </p:grpSpPr>
        <p:pic>
          <p:nvPicPr>
            <p:cNvPr id="56" name="Picture 55">
              <a:extLst>
                <a:ext uri="{FF2B5EF4-FFF2-40B4-BE49-F238E27FC236}">
                  <a16:creationId xmlns:a16="http://schemas.microsoft.com/office/drawing/2014/main" id="{9256012C-2397-A54F-AF88-1F9A78960276}"/>
                </a:ext>
              </a:extLst>
            </p:cNvPr>
            <p:cNvPicPr>
              <a:picLocks noChangeAspect="1"/>
            </p:cNvPicPr>
            <p:nvPr/>
          </p:nvPicPr>
          <p:blipFill>
            <a:blip r:embed="rId10"/>
            <a:stretch>
              <a:fillRect/>
            </a:stretch>
          </p:blipFill>
          <p:spPr>
            <a:xfrm>
              <a:off x="10695992" y="5499582"/>
              <a:ext cx="1455761" cy="1463040"/>
            </a:xfrm>
            <a:prstGeom prst="rect">
              <a:avLst/>
            </a:prstGeom>
          </p:spPr>
        </p:pic>
        <p:sp>
          <p:nvSpPr>
            <p:cNvPr id="57" name="TextBox 56">
              <a:extLst>
                <a:ext uri="{FF2B5EF4-FFF2-40B4-BE49-F238E27FC236}">
                  <a16:creationId xmlns:a16="http://schemas.microsoft.com/office/drawing/2014/main" id="{B26EA710-8230-E649-9BD8-B3FD25689F6F}"/>
                </a:ext>
              </a:extLst>
            </p:cNvPr>
            <p:cNvSpPr txBox="1"/>
            <p:nvPr/>
          </p:nvSpPr>
          <p:spPr>
            <a:xfrm>
              <a:off x="10482552" y="6783250"/>
              <a:ext cx="1882640" cy="794064"/>
            </a:xfrm>
            <a:prstGeom prst="rect">
              <a:avLst/>
            </a:prstGeom>
            <a:noFill/>
          </p:spPr>
          <p:txBody>
            <a:bodyPr wrap="square" lIns="114300" tIns="91440" rIns="114300" bIns="91440" rtlCol="0">
              <a:spAutoFit/>
            </a:bodyPr>
            <a:lstStyle/>
            <a:p>
              <a:pPr algn="ctr">
                <a:lnSpc>
                  <a:spcPct val="90000"/>
                </a:lnSpc>
                <a:spcAft>
                  <a:spcPts val="1125"/>
                </a:spcAft>
                <a:defRPr/>
              </a:pPr>
              <a:r>
                <a:rPr lang="en-US" sz="1125" dirty="0"/>
                <a:t>Technical support</a:t>
              </a:r>
            </a:p>
          </p:txBody>
        </p:sp>
      </p:grpSp>
    </p:spTree>
    <p:extLst>
      <p:ext uri="{BB962C8B-B14F-4D97-AF65-F5344CB8AC3E}">
        <p14:creationId xmlns:p14="http://schemas.microsoft.com/office/powerpoint/2010/main" val="30843458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a:xfrm>
            <a:off x="266463" y="214844"/>
            <a:ext cx="5703775" cy="1011592"/>
          </a:xfrm>
        </p:spPr>
        <p:txBody>
          <a:bodyPr/>
          <a:lstStyle/>
          <a:p>
            <a:r>
              <a:rPr lang="en-US" dirty="0"/>
              <a:t>Training Custom Classifiers</a:t>
            </a:r>
          </a:p>
        </p:txBody>
      </p:sp>
      <p:sp>
        <p:nvSpPr>
          <p:cNvPr id="58" name="Oval 57">
            <a:extLst>
              <a:ext uri="{FF2B5EF4-FFF2-40B4-BE49-F238E27FC236}">
                <a16:creationId xmlns:a16="http://schemas.microsoft.com/office/drawing/2014/main" id="{759B56F7-96F4-F34A-8F79-DAA3D580EF76}"/>
              </a:ext>
            </a:extLst>
          </p:cNvPr>
          <p:cNvSpPr/>
          <p:nvPr/>
        </p:nvSpPr>
        <p:spPr>
          <a:xfrm>
            <a:off x="2091694" y="2529340"/>
            <a:ext cx="168729" cy="163286"/>
          </a:xfrm>
          <a:prstGeom prst="ellipse">
            <a:avLst/>
          </a:prstGeom>
          <a:noFill/>
          <a:ln w="28575" cap="flat" cmpd="sng" algn="ctr">
            <a:solidFill>
              <a:srgbClr val="4861AD"/>
            </a:solidFill>
            <a:prstDash val="solid"/>
          </a:ln>
          <a:effectLst/>
        </p:spPr>
        <p:txBody>
          <a:bodyPr lIns="114300" tIns="91440" rIns="114300" bIns="91440" rtlCol="0" anchor="ctr"/>
          <a:lstStyle/>
          <a:p>
            <a:pPr algn="ctr" defTabSz="571500">
              <a:defRPr/>
            </a:pPr>
            <a:r>
              <a:rPr lang="en-US" sz="1125" kern="0" dirty="0">
                <a:ln w="0"/>
                <a:solidFill>
                  <a:srgbClr val="4861AD"/>
                </a:solidFill>
                <a:effectLst>
                  <a:outerShdw blurRad="38100" dist="25400" dir="5400000" algn="ctr" rotWithShape="0">
                    <a:srgbClr val="6E747A">
                      <a:alpha val="43000"/>
                    </a:srgbClr>
                  </a:outerShdw>
                </a:effectLst>
                <a:latin typeface="Amazon Ember"/>
              </a:rPr>
              <a:t>1</a:t>
            </a:r>
          </a:p>
        </p:txBody>
      </p:sp>
      <p:grpSp>
        <p:nvGrpSpPr>
          <p:cNvPr id="59" name="Group 58">
            <a:extLst>
              <a:ext uri="{FF2B5EF4-FFF2-40B4-BE49-F238E27FC236}">
                <a16:creationId xmlns:a16="http://schemas.microsoft.com/office/drawing/2014/main" id="{302C274C-319B-FA4E-8CF1-7769D771519D}"/>
              </a:ext>
            </a:extLst>
          </p:cNvPr>
          <p:cNvGrpSpPr/>
          <p:nvPr/>
        </p:nvGrpSpPr>
        <p:grpSpPr>
          <a:xfrm>
            <a:off x="4268171" y="1099217"/>
            <a:ext cx="1787853" cy="3029724"/>
            <a:chOff x="6881181" y="2641698"/>
            <a:chExt cx="2860566" cy="4847560"/>
          </a:xfrm>
        </p:grpSpPr>
        <p:pic>
          <p:nvPicPr>
            <p:cNvPr id="60" name="Picture 59">
              <a:extLst>
                <a:ext uri="{FF2B5EF4-FFF2-40B4-BE49-F238E27FC236}">
                  <a16:creationId xmlns:a16="http://schemas.microsoft.com/office/drawing/2014/main" id="{267B821E-C432-E044-A14A-61D5C26824AF}"/>
                </a:ext>
              </a:extLst>
            </p:cNvPr>
            <p:cNvPicPr>
              <a:picLocks noChangeAspect="1"/>
            </p:cNvPicPr>
            <p:nvPr/>
          </p:nvPicPr>
          <p:blipFill>
            <a:blip r:embed="rId3"/>
            <a:stretch>
              <a:fillRect/>
            </a:stretch>
          </p:blipFill>
          <p:spPr>
            <a:xfrm>
              <a:off x="7402580" y="2641698"/>
              <a:ext cx="1828800" cy="1828800"/>
            </a:xfrm>
            <a:prstGeom prst="rect">
              <a:avLst/>
            </a:prstGeom>
          </p:spPr>
        </p:pic>
        <p:sp>
          <p:nvSpPr>
            <p:cNvPr id="61" name="TextBox 60">
              <a:extLst>
                <a:ext uri="{FF2B5EF4-FFF2-40B4-BE49-F238E27FC236}">
                  <a16:creationId xmlns:a16="http://schemas.microsoft.com/office/drawing/2014/main" id="{E03FF2DB-5F0F-6743-9422-E8AF7D1F1B42}"/>
                </a:ext>
              </a:extLst>
            </p:cNvPr>
            <p:cNvSpPr txBox="1"/>
            <p:nvPr/>
          </p:nvSpPr>
          <p:spPr>
            <a:xfrm>
              <a:off x="6881181" y="5187089"/>
              <a:ext cx="2860566" cy="2302169"/>
            </a:xfrm>
            <a:prstGeom prst="rect">
              <a:avLst/>
            </a:prstGeom>
            <a:noFill/>
          </p:spPr>
          <p:txBody>
            <a:bodyPr wrap="square" lIns="114300" tIns="91440" rIns="114300" bIns="91440" rtlCol="0">
              <a:spAutoFit/>
            </a:bodyPr>
            <a:lstStyle/>
            <a:p>
              <a:pPr algn="ctr" defTabSz="571500">
                <a:lnSpc>
                  <a:spcPct val="90000"/>
                </a:lnSpc>
                <a:spcAft>
                  <a:spcPts val="1125"/>
                </a:spcAft>
                <a:defRPr/>
              </a:pPr>
              <a:r>
                <a:rPr lang="en-US" sz="1500" kern="0" dirty="0">
                  <a:gradFill>
                    <a:gsLst>
                      <a:gs pos="2917">
                        <a:srgbClr val="FFFFFF"/>
                      </a:gs>
                      <a:gs pos="30000">
                        <a:srgbClr val="FFFFFF"/>
                      </a:gs>
                    </a:gsLst>
                    <a:lin ang="5400000" scaled="0"/>
                  </a:gradFill>
                </a:rPr>
                <a:t>Train</a:t>
              </a:r>
            </a:p>
            <a:p>
              <a:pPr algn="ctr" defTabSz="571500">
                <a:lnSpc>
                  <a:spcPct val="90000"/>
                </a:lnSpc>
                <a:spcAft>
                  <a:spcPts val="1125"/>
                </a:spcAft>
                <a:defRPr/>
              </a:pPr>
              <a:r>
                <a:rPr lang="en-US" sz="1125" kern="0" dirty="0">
                  <a:solidFill>
                    <a:srgbClr val="FFCE3F"/>
                  </a:solidFill>
                </a:rPr>
                <a:t>Auto algorithm selection</a:t>
              </a:r>
            </a:p>
            <a:p>
              <a:pPr algn="ctr" defTabSz="571500">
                <a:lnSpc>
                  <a:spcPct val="90000"/>
                </a:lnSpc>
                <a:spcAft>
                  <a:spcPts val="1125"/>
                </a:spcAft>
                <a:defRPr/>
              </a:pPr>
              <a:r>
                <a:rPr lang="en-US" sz="1125" kern="0" dirty="0">
                  <a:solidFill>
                    <a:srgbClr val="FFCE3F"/>
                  </a:solidFill>
                </a:rPr>
                <a:t>Auto tuning and testing</a:t>
              </a:r>
            </a:p>
            <a:p>
              <a:pPr algn="ctr" defTabSz="571500">
                <a:lnSpc>
                  <a:spcPct val="90000"/>
                </a:lnSpc>
                <a:spcAft>
                  <a:spcPts val="1125"/>
                </a:spcAft>
                <a:defRPr/>
              </a:pPr>
              <a:r>
                <a:rPr lang="en-US" sz="1125" kern="0" dirty="0">
                  <a:solidFill>
                    <a:srgbClr val="FFCE3F"/>
                  </a:solidFill>
                </a:rPr>
                <a:t>SDK or Console</a:t>
              </a:r>
            </a:p>
          </p:txBody>
        </p:sp>
      </p:grpSp>
      <p:sp>
        <p:nvSpPr>
          <p:cNvPr id="62" name="TextBox 61">
            <a:extLst>
              <a:ext uri="{FF2B5EF4-FFF2-40B4-BE49-F238E27FC236}">
                <a16:creationId xmlns:a16="http://schemas.microsoft.com/office/drawing/2014/main" id="{9A83856F-ED62-BC4A-9C98-F5327C34B3F1}"/>
              </a:ext>
            </a:extLst>
          </p:cNvPr>
          <p:cNvSpPr txBox="1"/>
          <p:nvPr/>
        </p:nvSpPr>
        <p:spPr>
          <a:xfrm>
            <a:off x="1587733" y="2690086"/>
            <a:ext cx="1176650" cy="845103"/>
          </a:xfrm>
          <a:prstGeom prst="rect">
            <a:avLst/>
          </a:prstGeom>
          <a:noFill/>
        </p:spPr>
        <p:txBody>
          <a:bodyPr wrap="square" lIns="114300" tIns="91440" rIns="114300" bIns="91440" rtlCol="0">
            <a:spAutoFit/>
          </a:bodyPr>
          <a:lstStyle/>
          <a:p>
            <a:pPr algn="ctr" defTabSz="571500">
              <a:lnSpc>
                <a:spcPct val="90000"/>
              </a:lnSpc>
              <a:spcAft>
                <a:spcPts val="1125"/>
              </a:spcAft>
              <a:defRPr/>
            </a:pPr>
            <a:r>
              <a:rPr lang="en-US" sz="1500" kern="0" dirty="0">
                <a:gradFill>
                  <a:gsLst>
                    <a:gs pos="2917">
                      <a:srgbClr val="FFFFFF"/>
                    </a:gs>
                    <a:gs pos="30000">
                      <a:srgbClr val="FFFFFF"/>
                    </a:gs>
                  </a:gsLst>
                  <a:lin ang="5400000" scaled="0"/>
                </a:gradFill>
              </a:rPr>
              <a:t>Label</a:t>
            </a:r>
          </a:p>
          <a:p>
            <a:pPr algn="ctr" defTabSz="571500">
              <a:lnSpc>
                <a:spcPct val="90000"/>
              </a:lnSpc>
              <a:spcAft>
                <a:spcPts val="1125"/>
              </a:spcAft>
              <a:defRPr/>
            </a:pPr>
            <a:r>
              <a:rPr lang="en-US" sz="1125" kern="0" dirty="0">
                <a:solidFill>
                  <a:srgbClr val="FFCE3F"/>
                </a:solidFill>
              </a:rPr>
              <a:t>CSV file with training data</a:t>
            </a:r>
          </a:p>
        </p:txBody>
      </p:sp>
      <p:sp>
        <p:nvSpPr>
          <p:cNvPr id="63" name="Oval 62">
            <a:extLst>
              <a:ext uri="{FF2B5EF4-FFF2-40B4-BE49-F238E27FC236}">
                <a16:creationId xmlns:a16="http://schemas.microsoft.com/office/drawing/2014/main" id="{9E5DB0A4-1386-7243-80B6-5F2EE59C4354}"/>
              </a:ext>
            </a:extLst>
          </p:cNvPr>
          <p:cNvSpPr/>
          <p:nvPr/>
        </p:nvSpPr>
        <p:spPr>
          <a:xfrm>
            <a:off x="5081179" y="2526800"/>
            <a:ext cx="168729" cy="163286"/>
          </a:xfrm>
          <a:prstGeom prst="ellipse">
            <a:avLst/>
          </a:prstGeom>
          <a:noFill/>
          <a:ln w="28575" cap="flat" cmpd="sng" algn="ctr">
            <a:solidFill>
              <a:srgbClr val="4861AD"/>
            </a:solidFill>
            <a:prstDash val="solid"/>
          </a:ln>
          <a:effectLst/>
        </p:spPr>
        <p:txBody>
          <a:bodyPr lIns="114300" tIns="91440" rIns="114300" bIns="91440" rtlCol="0" anchor="ctr"/>
          <a:lstStyle/>
          <a:p>
            <a:pPr algn="ctr" defTabSz="571500">
              <a:defRPr/>
            </a:pPr>
            <a:r>
              <a:rPr lang="en-US" sz="1125" kern="0" dirty="0">
                <a:ln w="0"/>
                <a:solidFill>
                  <a:srgbClr val="4861AD"/>
                </a:solidFill>
                <a:effectLst>
                  <a:outerShdw blurRad="38100" dist="25400" dir="5400000" algn="ctr" rotWithShape="0">
                    <a:srgbClr val="6E747A">
                      <a:alpha val="43000"/>
                    </a:srgbClr>
                  </a:outerShdw>
                </a:effectLst>
                <a:latin typeface="Amazon Ember"/>
              </a:rPr>
              <a:t>2</a:t>
            </a:r>
          </a:p>
        </p:txBody>
      </p:sp>
      <p:grpSp>
        <p:nvGrpSpPr>
          <p:cNvPr id="64" name="Group 63">
            <a:extLst>
              <a:ext uri="{FF2B5EF4-FFF2-40B4-BE49-F238E27FC236}">
                <a16:creationId xmlns:a16="http://schemas.microsoft.com/office/drawing/2014/main" id="{890B5DD1-3CD0-9248-91FF-4011BEB88173}"/>
              </a:ext>
            </a:extLst>
          </p:cNvPr>
          <p:cNvGrpSpPr/>
          <p:nvPr/>
        </p:nvGrpSpPr>
        <p:grpSpPr>
          <a:xfrm>
            <a:off x="6843010" y="1099217"/>
            <a:ext cx="1553689" cy="2888660"/>
            <a:chOff x="11132202" y="2837167"/>
            <a:chExt cx="2485904" cy="4621857"/>
          </a:xfrm>
        </p:grpSpPr>
        <p:pic>
          <p:nvPicPr>
            <p:cNvPr id="65" name="Picture 64">
              <a:extLst>
                <a:ext uri="{FF2B5EF4-FFF2-40B4-BE49-F238E27FC236}">
                  <a16:creationId xmlns:a16="http://schemas.microsoft.com/office/drawing/2014/main" id="{2895F868-AA73-F846-9B0F-167F20E73669}"/>
                </a:ext>
              </a:extLst>
            </p:cNvPr>
            <p:cNvPicPr>
              <a:picLocks noChangeAspect="1"/>
            </p:cNvPicPr>
            <p:nvPr/>
          </p:nvPicPr>
          <p:blipFill>
            <a:blip r:embed="rId4"/>
            <a:stretch>
              <a:fillRect/>
            </a:stretch>
          </p:blipFill>
          <p:spPr>
            <a:xfrm>
              <a:off x="11433517" y="2837167"/>
              <a:ext cx="1819701" cy="1828800"/>
            </a:xfrm>
            <a:prstGeom prst="rect">
              <a:avLst/>
            </a:prstGeom>
          </p:spPr>
        </p:pic>
        <p:sp>
          <p:nvSpPr>
            <p:cNvPr id="66" name="TextBox 65">
              <a:extLst>
                <a:ext uri="{FF2B5EF4-FFF2-40B4-BE49-F238E27FC236}">
                  <a16:creationId xmlns:a16="http://schemas.microsoft.com/office/drawing/2014/main" id="{D6AFB6BF-B16D-EF4D-B3C3-F74FAF2C8608}"/>
                </a:ext>
              </a:extLst>
            </p:cNvPr>
            <p:cNvSpPr txBox="1"/>
            <p:nvPr/>
          </p:nvSpPr>
          <p:spPr>
            <a:xfrm>
              <a:off x="11132202" y="5382558"/>
              <a:ext cx="2485904" cy="2076466"/>
            </a:xfrm>
            <a:prstGeom prst="rect">
              <a:avLst/>
            </a:prstGeom>
            <a:noFill/>
          </p:spPr>
          <p:txBody>
            <a:bodyPr wrap="square" lIns="114300" tIns="91440" rIns="114300" bIns="91440" rtlCol="0">
              <a:spAutoFit/>
            </a:bodyPr>
            <a:lstStyle/>
            <a:p>
              <a:pPr algn="ctr" defTabSz="571500">
                <a:lnSpc>
                  <a:spcPct val="90000"/>
                </a:lnSpc>
                <a:spcAft>
                  <a:spcPts val="1125"/>
                </a:spcAft>
                <a:defRPr/>
              </a:pPr>
              <a:r>
                <a:rPr lang="en-US" sz="1500" kern="0" dirty="0">
                  <a:gradFill>
                    <a:gsLst>
                      <a:gs pos="2917">
                        <a:srgbClr val="FFFFFF"/>
                      </a:gs>
                      <a:gs pos="30000">
                        <a:srgbClr val="FFFFFF"/>
                      </a:gs>
                    </a:gsLst>
                    <a:lin ang="5400000" scaled="0"/>
                  </a:gradFill>
                </a:rPr>
                <a:t>Classify</a:t>
              </a:r>
            </a:p>
            <a:p>
              <a:pPr algn="ctr" defTabSz="571500">
                <a:lnSpc>
                  <a:spcPct val="90000"/>
                </a:lnSpc>
                <a:spcAft>
                  <a:spcPts val="1125"/>
                </a:spcAft>
                <a:defRPr/>
              </a:pPr>
              <a:r>
                <a:rPr lang="en-US" sz="1125" kern="0" dirty="0">
                  <a:solidFill>
                    <a:srgbClr val="FFCE3F"/>
                  </a:solidFill>
                </a:rPr>
                <a:t>Asynchronous or real time</a:t>
              </a:r>
            </a:p>
            <a:p>
              <a:pPr algn="ctr" defTabSz="571500">
                <a:lnSpc>
                  <a:spcPct val="90000"/>
                </a:lnSpc>
                <a:spcAft>
                  <a:spcPts val="1125"/>
                </a:spcAft>
                <a:defRPr/>
              </a:pPr>
              <a:r>
                <a:rPr lang="en-US" sz="1125" kern="0" dirty="0">
                  <a:solidFill>
                    <a:srgbClr val="FFCE3F"/>
                  </a:solidFill>
                </a:rPr>
                <a:t>Build applications on top</a:t>
              </a:r>
            </a:p>
          </p:txBody>
        </p:sp>
        <p:sp>
          <p:nvSpPr>
            <p:cNvPr id="67" name="Oval 66">
              <a:extLst>
                <a:ext uri="{FF2B5EF4-FFF2-40B4-BE49-F238E27FC236}">
                  <a16:creationId xmlns:a16="http://schemas.microsoft.com/office/drawing/2014/main" id="{90B7841D-8020-CF4E-A02A-3CDDDE0B64C5}"/>
                </a:ext>
              </a:extLst>
            </p:cNvPr>
            <p:cNvSpPr/>
            <p:nvPr/>
          </p:nvSpPr>
          <p:spPr>
            <a:xfrm>
              <a:off x="12279088" y="5121300"/>
              <a:ext cx="269967" cy="261258"/>
            </a:xfrm>
            <a:prstGeom prst="ellipse">
              <a:avLst/>
            </a:prstGeom>
            <a:noFill/>
            <a:ln w="28575" cap="flat" cmpd="sng" algn="ctr">
              <a:solidFill>
                <a:srgbClr val="4861AD"/>
              </a:solidFill>
              <a:prstDash val="solid"/>
            </a:ln>
            <a:effectLst/>
          </p:spPr>
          <p:txBody>
            <a:bodyPr lIns="114300" tIns="91440" rIns="114300" bIns="91440" rtlCol="0" anchor="ctr"/>
            <a:lstStyle/>
            <a:p>
              <a:pPr algn="ctr" defTabSz="571500">
                <a:defRPr/>
              </a:pPr>
              <a:r>
                <a:rPr lang="en-US" sz="1125" kern="0" dirty="0">
                  <a:ln w="0"/>
                  <a:solidFill>
                    <a:srgbClr val="4861AD"/>
                  </a:solidFill>
                  <a:effectLst>
                    <a:outerShdw blurRad="38100" dist="25400" dir="5400000" algn="ctr" rotWithShape="0">
                      <a:srgbClr val="6E747A">
                        <a:alpha val="43000"/>
                      </a:srgbClr>
                    </a:outerShdw>
                  </a:effectLst>
                  <a:latin typeface="Amazon Ember"/>
                </a:rPr>
                <a:t>3</a:t>
              </a:r>
            </a:p>
          </p:txBody>
        </p:sp>
      </p:grpSp>
      <p:graphicFrame>
        <p:nvGraphicFramePr>
          <p:cNvPr id="68" name="Table 67">
            <a:extLst>
              <a:ext uri="{FF2B5EF4-FFF2-40B4-BE49-F238E27FC236}">
                <a16:creationId xmlns:a16="http://schemas.microsoft.com/office/drawing/2014/main" id="{64C44F3D-DAF9-0D4A-8436-E06CD5B5E404}"/>
              </a:ext>
            </a:extLst>
          </p:cNvPr>
          <p:cNvGraphicFramePr>
            <a:graphicFrameLocks noGrp="1"/>
          </p:cNvGraphicFramePr>
          <p:nvPr>
            <p:extLst>
              <p:ext uri="{D42A27DB-BD31-4B8C-83A1-F6EECF244321}">
                <p14:modId xmlns:p14="http://schemas.microsoft.com/office/powerpoint/2010/main" val="3435727055"/>
              </p:ext>
            </p:extLst>
          </p:nvPr>
        </p:nvGraphicFramePr>
        <p:xfrm>
          <a:off x="367998" y="946735"/>
          <a:ext cx="3812558" cy="1175376"/>
        </p:xfrm>
        <a:graphic>
          <a:graphicData uri="http://schemas.openxmlformats.org/drawingml/2006/table">
            <a:tbl>
              <a:tblPr firstRow="1" bandRow="1">
                <a:tableStyleId>{2D5ABB26-0587-4C30-8999-92F81FD0307C}</a:tableStyleId>
              </a:tblPr>
              <a:tblGrid>
                <a:gridCol w="1522582">
                  <a:extLst>
                    <a:ext uri="{9D8B030D-6E8A-4147-A177-3AD203B41FA5}">
                      <a16:colId xmlns:a16="http://schemas.microsoft.com/office/drawing/2014/main" val="777235389"/>
                    </a:ext>
                  </a:extLst>
                </a:gridCol>
                <a:gridCol w="2289976">
                  <a:extLst>
                    <a:ext uri="{9D8B030D-6E8A-4147-A177-3AD203B41FA5}">
                      <a16:colId xmlns:a16="http://schemas.microsoft.com/office/drawing/2014/main" val="3005986539"/>
                    </a:ext>
                  </a:extLst>
                </a:gridCol>
              </a:tblGrid>
              <a:tr h="155227">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r>
                        <a:rPr lang="en-US" sz="1300" kern="1200" dirty="0">
                          <a:solidFill>
                            <a:schemeClr val="accent1"/>
                          </a:solidFill>
                        </a:rPr>
                        <a:t>Label</a:t>
                      </a:r>
                      <a:endParaRPr lang="en-US" sz="1300" b="0" kern="1200" dirty="0">
                        <a:solidFill>
                          <a:schemeClr val="accent1"/>
                        </a:solidFill>
                        <a:latin typeface="+mn-lt"/>
                        <a:ea typeface="+mn-ea"/>
                        <a:cs typeface="+mn-cs"/>
                      </a:endParaRPr>
                    </a:p>
                  </a:txBody>
                  <a:tcPr marL="114300" marR="57150" marT="28575" marB="28575" anchor="ctr">
                    <a:lnB w="12700" cap="flat" cmpd="sng" algn="ctr">
                      <a:solidFill>
                        <a:schemeClr val="tx1"/>
                      </a:solidFill>
                      <a:prstDash val="solid"/>
                      <a:round/>
                      <a:headEnd type="none" w="med" len="med"/>
                      <a:tailEnd type="none" w="med" len="med"/>
                    </a:lnB>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r>
                        <a:rPr lang="en-US" sz="1300" dirty="0">
                          <a:solidFill>
                            <a:schemeClr val="accent1"/>
                          </a:solidFill>
                        </a:rPr>
                        <a:t>Text</a:t>
                      </a:r>
                      <a:endParaRPr lang="en-US" sz="1300" b="0" dirty="0">
                        <a:solidFill>
                          <a:schemeClr val="accent1"/>
                        </a:solidFill>
                      </a:endParaRPr>
                    </a:p>
                  </a:txBody>
                  <a:tcPr marL="114300" marR="57150" marT="28575" marB="28575"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250437"/>
                  </a:ext>
                </a:extLst>
              </a:tr>
              <a:tr h="257166">
                <a:tc>
                  <a:txBody>
                    <a:bodyPr/>
                    <a:lstStyle>
                      <a:lvl1pPr marL="0" algn="l" defTabSz="1097278" rtl="0" eaLnBrk="1" latinLnBrk="0" hangingPunct="1">
                        <a:defRPr sz="2118" kern="1200">
                          <a:solidFill>
                            <a:schemeClr val="lt1"/>
                          </a:solidFill>
                          <a:latin typeface="Amazon Ember"/>
                        </a:defRPr>
                      </a:lvl1pPr>
                      <a:lvl2pPr marL="548639" algn="l" defTabSz="1097278" rtl="0" eaLnBrk="1" latinLnBrk="0" hangingPunct="1">
                        <a:defRPr sz="2118" kern="1200">
                          <a:solidFill>
                            <a:schemeClr val="lt1"/>
                          </a:solidFill>
                          <a:latin typeface="Amazon Ember"/>
                        </a:defRPr>
                      </a:lvl2pPr>
                      <a:lvl3pPr marL="1097278" algn="l" defTabSz="1097278" rtl="0" eaLnBrk="1" latinLnBrk="0" hangingPunct="1">
                        <a:defRPr sz="2118" kern="1200">
                          <a:solidFill>
                            <a:schemeClr val="lt1"/>
                          </a:solidFill>
                          <a:latin typeface="Amazon Ember"/>
                        </a:defRPr>
                      </a:lvl3pPr>
                      <a:lvl4pPr marL="1645917" algn="l" defTabSz="1097278" rtl="0" eaLnBrk="1" latinLnBrk="0" hangingPunct="1">
                        <a:defRPr sz="2118" kern="1200">
                          <a:solidFill>
                            <a:schemeClr val="lt1"/>
                          </a:solidFill>
                          <a:latin typeface="Amazon Ember"/>
                        </a:defRPr>
                      </a:lvl4pPr>
                      <a:lvl5pPr marL="2194555" algn="l" defTabSz="1097278" rtl="0" eaLnBrk="1" latinLnBrk="0" hangingPunct="1">
                        <a:defRPr sz="2118" kern="1200">
                          <a:solidFill>
                            <a:schemeClr val="lt1"/>
                          </a:solidFill>
                          <a:latin typeface="Amazon Ember"/>
                        </a:defRPr>
                      </a:lvl5pPr>
                      <a:lvl6pPr marL="2743195" algn="l" defTabSz="1097278" rtl="0" eaLnBrk="1" latinLnBrk="0" hangingPunct="1">
                        <a:defRPr sz="2118" kern="1200">
                          <a:solidFill>
                            <a:schemeClr val="lt1"/>
                          </a:solidFill>
                          <a:latin typeface="Amazon Ember"/>
                        </a:defRPr>
                      </a:lvl6pPr>
                      <a:lvl7pPr marL="3291833" algn="l" defTabSz="1097278" rtl="0" eaLnBrk="1" latinLnBrk="0" hangingPunct="1">
                        <a:defRPr sz="2118" kern="1200">
                          <a:solidFill>
                            <a:schemeClr val="lt1"/>
                          </a:solidFill>
                          <a:latin typeface="Amazon Ember"/>
                        </a:defRPr>
                      </a:lvl7pPr>
                      <a:lvl8pPr marL="3840472" algn="l" defTabSz="1097278" rtl="0" eaLnBrk="1" latinLnBrk="0" hangingPunct="1">
                        <a:defRPr sz="2118" kern="1200">
                          <a:solidFill>
                            <a:schemeClr val="lt1"/>
                          </a:solidFill>
                          <a:latin typeface="Amazon Ember"/>
                        </a:defRPr>
                      </a:lvl8pPr>
                      <a:lvl9pPr marL="4389112" algn="l" defTabSz="1097278" rtl="0" eaLnBrk="1" latinLnBrk="0" hangingPunct="1">
                        <a:defRPr sz="2118" kern="1200">
                          <a:solidFill>
                            <a:schemeClr val="lt1"/>
                          </a:solidFill>
                          <a:latin typeface="Amazon Ember"/>
                        </a:defRPr>
                      </a:lvl9pPr>
                    </a:lstStyle>
                    <a:p>
                      <a:r>
                        <a:rPr lang="en-US" sz="1050" dirty="0"/>
                        <a:t>PRICING</a:t>
                      </a:r>
                      <a:endParaRPr lang="en-US" sz="105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14300" marR="57150" marT="28575" marB="2857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097278" rtl="0" eaLnBrk="1" latinLnBrk="0" hangingPunct="1">
                        <a:defRPr sz="2118" kern="1200">
                          <a:solidFill>
                            <a:schemeClr val="lt1"/>
                          </a:solidFill>
                          <a:latin typeface="Amazon Ember"/>
                        </a:defRPr>
                      </a:lvl1pPr>
                      <a:lvl2pPr marL="548639" algn="l" defTabSz="1097278" rtl="0" eaLnBrk="1" latinLnBrk="0" hangingPunct="1">
                        <a:defRPr sz="2118" kern="1200">
                          <a:solidFill>
                            <a:schemeClr val="lt1"/>
                          </a:solidFill>
                          <a:latin typeface="Amazon Ember"/>
                        </a:defRPr>
                      </a:lvl2pPr>
                      <a:lvl3pPr marL="1097278" algn="l" defTabSz="1097278" rtl="0" eaLnBrk="1" latinLnBrk="0" hangingPunct="1">
                        <a:defRPr sz="2118" kern="1200">
                          <a:solidFill>
                            <a:schemeClr val="lt1"/>
                          </a:solidFill>
                          <a:latin typeface="Amazon Ember"/>
                        </a:defRPr>
                      </a:lvl3pPr>
                      <a:lvl4pPr marL="1645917" algn="l" defTabSz="1097278" rtl="0" eaLnBrk="1" latinLnBrk="0" hangingPunct="1">
                        <a:defRPr sz="2118" kern="1200">
                          <a:solidFill>
                            <a:schemeClr val="lt1"/>
                          </a:solidFill>
                          <a:latin typeface="Amazon Ember"/>
                        </a:defRPr>
                      </a:lvl4pPr>
                      <a:lvl5pPr marL="2194555" algn="l" defTabSz="1097278" rtl="0" eaLnBrk="1" latinLnBrk="0" hangingPunct="1">
                        <a:defRPr sz="2118" kern="1200">
                          <a:solidFill>
                            <a:schemeClr val="lt1"/>
                          </a:solidFill>
                          <a:latin typeface="Amazon Ember"/>
                        </a:defRPr>
                      </a:lvl5pPr>
                      <a:lvl6pPr marL="2743195" algn="l" defTabSz="1097278" rtl="0" eaLnBrk="1" latinLnBrk="0" hangingPunct="1">
                        <a:defRPr sz="2118" kern="1200">
                          <a:solidFill>
                            <a:schemeClr val="lt1"/>
                          </a:solidFill>
                          <a:latin typeface="Amazon Ember"/>
                        </a:defRPr>
                      </a:lvl6pPr>
                      <a:lvl7pPr marL="3291833" algn="l" defTabSz="1097278" rtl="0" eaLnBrk="1" latinLnBrk="0" hangingPunct="1">
                        <a:defRPr sz="2118" kern="1200">
                          <a:solidFill>
                            <a:schemeClr val="lt1"/>
                          </a:solidFill>
                          <a:latin typeface="Amazon Ember"/>
                        </a:defRPr>
                      </a:lvl7pPr>
                      <a:lvl8pPr marL="3840472" algn="l" defTabSz="1097278" rtl="0" eaLnBrk="1" latinLnBrk="0" hangingPunct="1">
                        <a:defRPr sz="2118" kern="1200">
                          <a:solidFill>
                            <a:schemeClr val="lt1"/>
                          </a:solidFill>
                          <a:latin typeface="Amazon Ember"/>
                        </a:defRPr>
                      </a:lvl8pPr>
                      <a:lvl9pPr marL="4389112" algn="l" defTabSz="1097278" rtl="0" eaLnBrk="1" latinLnBrk="0" hangingPunct="1">
                        <a:defRPr sz="2118" kern="1200">
                          <a:solidFill>
                            <a:schemeClr val="lt1"/>
                          </a:solidFill>
                          <a:latin typeface="Amazon Ember"/>
                        </a:defRPr>
                      </a:lvl9pPr>
                    </a:lstStyle>
                    <a:p>
                      <a:pPr marL="0" algn="l" defTabSz="1097278" rtl="0" eaLnBrk="1" latinLnBrk="0" hangingPunct="1"/>
                      <a:r>
                        <a:rPr lang="en-US" sz="1200" kern="1200" dirty="0"/>
                        <a:t>The service is too expensive</a:t>
                      </a:r>
                      <a:endPara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14300" marR="57150" marT="28575" marB="2857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983266"/>
                  </a:ext>
                </a:extLst>
              </a:tr>
              <a:tr h="145959">
                <a:tc>
                  <a:txBody>
                    <a:bodyPr/>
                    <a:lstStyle>
                      <a:lvl1pPr marL="0" algn="l" defTabSz="1097278" rtl="0" eaLnBrk="1" latinLnBrk="0" hangingPunct="1">
                        <a:defRPr sz="2118" kern="1200">
                          <a:solidFill>
                            <a:schemeClr val="lt1"/>
                          </a:solidFill>
                          <a:latin typeface="Amazon Ember"/>
                        </a:defRPr>
                      </a:lvl1pPr>
                      <a:lvl2pPr marL="548639" algn="l" defTabSz="1097278" rtl="0" eaLnBrk="1" latinLnBrk="0" hangingPunct="1">
                        <a:defRPr sz="2118" kern="1200">
                          <a:solidFill>
                            <a:schemeClr val="lt1"/>
                          </a:solidFill>
                          <a:latin typeface="Amazon Ember"/>
                        </a:defRPr>
                      </a:lvl2pPr>
                      <a:lvl3pPr marL="1097278" algn="l" defTabSz="1097278" rtl="0" eaLnBrk="1" latinLnBrk="0" hangingPunct="1">
                        <a:defRPr sz="2118" kern="1200">
                          <a:solidFill>
                            <a:schemeClr val="lt1"/>
                          </a:solidFill>
                          <a:latin typeface="Amazon Ember"/>
                        </a:defRPr>
                      </a:lvl3pPr>
                      <a:lvl4pPr marL="1645917" algn="l" defTabSz="1097278" rtl="0" eaLnBrk="1" latinLnBrk="0" hangingPunct="1">
                        <a:defRPr sz="2118" kern="1200">
                          <a:solidFill>
                            <a:schemeClr val="lt1"/>
                          </a:solidFill>
                          <a:latin typeface="Amazon Ember"/>
                        </a:defRPr>
                      </a:lvl4pPr>
                      <a:lvl5pPr marL="2194555" algn="l" defTabSz="1097278" rtl="0" eaLnBrk="1" latinLnBrk="0" hangingPunct="1">
                        <a:defRPr sz="2118" kern="1200">
                          <a:solidFill>
                            <a:schemeClr val="lt1"/>
                          </a:solidFill>
                          <a:latin typeface="Amazon Ember"/>
                        </a:defRPr>
                      </a:lvl5pPr>
                      <a:lvl6pPr marL="2743195" algn="l" defTabSz="1097278" rtl="0" eaLnBrk="1" latinLnBrk="0" hangingPunct="1">
                        <a:defRPr sz="2118" kern="1200">
                          <a:solidFill>
                            <a:schemeClr val="lt1"/>
                          </a:solidFill>
                          <a:latin typeface="Amazon Ember"/>
                        </a:defRPr>
                      </a:lvl6pPr>
                      <a:lvl7pPr marL="3291833" algn="l" defTabSz="1097278" rtl="0" eaLnBrk="1" latinLnBrk="0" hangingPunct="1">
                        <a:defRPr sz="2118" kern="1200">
                          <a:solidFill>
                            <a:schemeClr val="lt1"/>
                          </a:solidFill>
                          <a:latin typeface="Amazon Ember"/>
                        </a:defRPr>
                      </a:lvl7pPr>
                      <a:lvl8pPr marL="3840472" algn="l" defTabSz="1097278" rtl="0" eaLnBrk="1" latinLnBrk="0" hangingPunct="1">
                        <a:defRPr sz="2118" kern="1200">
                          <a:solidFill>
                            <a:schemeClr val="lt1"/>
                          </a:solidFill>
                          <a:latin typeface="Amazon Ember"/>
                        </a:defRPr>
                      </a:lvl8pPr>
                      <a:lvl9pPr marL="4389112" algn="l" defTabSz="1097278" rtl="0" eaLnBrk="1" latinLnBrk="0" hangingPunct="1">
                        <a:defRPr sz="2118" kern="1200">
                          <a:solidFill>
                            <a:schemeClr val="lt1"/>
                          </a:solidFill>
                          <a:latin typeface="Amazon Ember"/>
                        </a:defRPr>
                      </a:lvl9pPr>
                    </a:lstStyle>
                    <a:p>
                      <a:r>
                        <a:rPr lang="en-US" sz="1050" dirty="0"/>
                        <a:t>TECHNICAl_SUPPORT</a:t>
                      </a:r>
                      <a:endParaRPr lang="en-US" sz="105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14300" marR="57150" marT="28575" marB="2857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097278" rtl="0" eaLnBrk="1" latinLnBrk="0" hangingPunct="1">
                        <a:defRPr sz="2118" kern="1200">
                          <a:solidFill>
                            <a:schemeClr val="lt1"/>
                          </a:solidFill>
                          <a:latin typeface="Amazon Ember"/>
                        </a:defRPr>
                      </a:lvl1pPr>
                      <a:lvl2pPr marL="548639" algn="l" defTabSz="1097278" rtl="0" eaLnBrk="1" latinLnBrk="0" hangingPunct="1">
                        <a:defRPr sz="2118" kern="1200">
                          <a:solidFill>
                            <a:schemeClr val="lt1"/>
                          </a:solidFill>
                          <a:latin typeface="Amazon Ember"/>
                        </a:defRPr>
                      </a:lvl2pPr>
                      <a:lvl3pPr marL="1097278" algn="l" defTabSz="1097278" rtl="0" eaLnBrk="1" latinLnBrk="0" hangingPunct="1">
                        <a:defRPr sz="2118" kern="1200">
                          <a:solidFill>
                            <a:schemeClr val="lt1"/>
                          </a:solidFill>
                          <a:latin typeface="Amazon Ember"/>
                        </a:defRPr>
                      </a:lvl3pPr>
                      <a:lvl4pPr marL="1645917" algn="l" defTabSz="1097278" rtl="0" eaLnBrk="1" latinLnBrk="0" hangingPunct="1">
                        <a:defRPr sz="2118" kern="1200">
                          <a:solidFill>
                            <a:schemeClr val="lt1"/>
                          </a:solidFill>
                          <a:latin typeface="Amazon Ember"/>
                        </a:defRPr>
                      </a:lvl4pPr>
                      <a:lvl5pPr marL="2194555" algn="l" defTabSz="1097278" rtl="0" eaLnBrk="1" latinLnBrk="0" hangingPunct="1">
                        <a:defRPr sz="2118" kern="1200">
                          <a:solidFill>
                            <a:schemeClr val="lt1"/>
                          </a:solidFill>
                          <a:latin typeface="Amazon Ember"/>
                        </a:defRPr>
                      </a:lvl5pPr>
                      <a:lvl6pPr marL="2743195" algn="l" defTabSz="1097278" rtl="0" eaLnBrk="1" latinLnBrk="0" hangingPunct="1">
                        <a:defRPr sz="2118" kern="1200">
                          <a:solidFill>
                            <a:schemeClr val="lt1"/>
                          </a:solidFill>
                          <a:latin typeface="Amazon Ember"/>
                        </a:defRPr>
                      </a:lvl6pPr>
                      <a:lvl7pPr marL="3291833" algn="l" defTabSz="1097278" rtl="0" eaLnBrk="1" latinLnBrk="0" hangingPunct="1">
                        <a:defRPr sz="2118" kern="1200">
                          <a:solidFill>
                            <a:schemeClr val="lt1"/>
                          </a:solidFill>
                          <a:latin typeface="Amazon Ember"/>
                        </a:defRPr>
                      </a:lvl7pPr>
                      <a:lvl8pPr marL="3840472" algn="l" defTabSz="1097278" rtl="0" eaLnBrk="1" latinLnBrk="0" hangingPunct="1">
                        <a:defRPr sz="2118" kern="1200">
                          <a:solidFill>
                            <a:schemeClr val="lt1"/>
                          </a:solidFill>
                          <a:latin typeface="Amazon Ember"/>
                        </a:defRPr>
                      </a:lvl8pPr>
                      <a:lvl9pPr marL="4389112" algn="l" defTabSz="1097278" rtl="0" eaLnBrk="1" latinLnBrk="0" hangingPunct="1">
                        <a:defRPr sz="2118" kern="1200">
                          <a:solidFill>
                            <a:schemeClr val="lt1"/>
                          </a:solidFill>
                          <a:latin typeface="Amazon Ember"/>
                        </a:defRPr>
                      </a:lvl9pPr>
                    </a:lstStyle>
                    <a:p>
                      <a:pPr marL="0" algn="l" defTabSz="1097278" rtl="0" eaLnBrk="1" latinLnBrk="0" hangingPunct="1"/>
                      <a:r>
                        <a:rPr lang="en-US" sz="1200" kern="1200" dirty="0"/>
                        <a:t>I cannot log in</a:t>
                      </a:r>
                      <a:endPara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14300" marR="57150" marT="28575" marB="2857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2901877"/>
                  </a:ext>
                </a:extLst>
              </a:tr>
              <a:tr h="368374">
                <a:tc>
                  <a:txBody>
                    <a:bodyPr/>
                    <a:lstStyle>
                      <a:lvl1pPr marL="0" algn="l" defTabSz="1097278" rtl="0" eaLnBrk="1" latinLnBrk="0" hangingPunct="1">
                        <a:defRPr sz="2118" kern="1200">
                          <a:solidFill>
                            <a:schemeClr val="lt1"/>
                          </a:solidFill>
                          <a:latin typeface="Amazon Ember"/>
                        </a:defRPr>
                      </a:lvl1pPr>
                      <a:lvl2pPr marL="548639" algn="l" defTabSz="1097278" rtl="0" eaLnBrk="1" latinLnBrk="0" hangingPunct="1">
                        <a:defRPr sz="2118" kern="1200">
                          <a:solidFill>
                            <a:schemeClr val="lt1"/>
                          </a:solidFill>
                          <a:latin typeface="Amazon Ember"/>
                        </a:defRPr>
                      </a:lvl2pPr>
                      <a:lvl3pPr marL="1097278" algn="l" defTabSz="1097278" rtl="0" eaLnBrk="1" latinLnBrk="0" hangingPunct="1">
                        <a:defRPr sz="2118" kern="1200">
                          <a:solidFill>
                            <a:schemeClr val="lt1"/>
                          </a:solidFill>
                          <a:latin typeface="Amazon Ember"/>
                        </a:defRPr>
                      </a:lvl3pPr>
                      <a:lvl4pPr marL="1645917" algn="l" defTabSz="1097278" rtl="0" eaLnBrk="1" latinLnBrk="0" hangingPunct="1">
                        <a:defRPr sz="2118" kern="1200">
                          <a:solidFill>
                            <a:schemeClr val="lt1"/>
                          </a:solidFill>
                          <a:latin typeface="Amazon Ember"/>
                        </a:defRPr>
                      </a:lvl4pPr>
                      <a:lvl5pPr marL="2194555" algn="l" defTabSz="1097278" rtl="0" eaLnBrk="1" latinLnBrk="0" hangingPunct="1">
                        <a:defRPr sz="2118" kern="1200">
                          <a:solidFill>
                            <a:schemeClr val="lt1"/>
                          </a:solidFill>
                          <a:latin typeface="Amazon Ember"/>
                        </a:defRPr>
                      </a:lvl5pPr>
                      <a:lvl6pPr marL="2743195" algn="l" defTabSz="1097278" rtl="0" eaLnBrk="1" latinLnBrk="0" hangingPunct="1">
                        <a:defRPr sz="2118" kern="1200">
                          <a:solidFill>
                            <a:schemeClr val="lt1"/>
                          </a:solidFill>
                          <a:latin typeface="Amazon Ember"/>
                        </a:defRPr>
                      </a:lvl6pPr>
                      <a:lvl7pPr marL="3291833" algn="l" defTabSz="1097278" rtl="0" eaLnBrk="1" latinLnBrk="0" hangingPunct="1">
                        <a:defRPr sz="2118" kern="1200">
                          <a:solidFill>
                            <a:schemeClr val="lt1"/>
                          </a:solidFill>
                          <a:latin typeface="Amazon Ember"/>
                        </a:defRPr>
                      </a:lvl7pPr>
                      <a:lvl8pPr marL="3840472" algn="l" defTabSz="1097278" rtl="0" eaLnBrk="1" latinLnBrk="0" hangingPunct="1">
                        <a:defRPr sz="2118" kern="1200">
                          <a:solidFill>
                            <a:schemeClr val="lt1"/>
                          </a:solidFill>
                          <a:latin typeface="Amazon Ember"/>
                        </a:defRPr>
                      </a:lvl8pPr>
                      <a:lvl9pPr marL="4389112" algn="l" defTabSz="1097278" rtl="0" eaLnBrk="1" latinLnBrk="0" hangingPunct="1">
                        <a:defRPr sz="2118" kern="1200">
                          <a:solidFill>
                            <a:schemeClr val="lt1"/>
                          </a:solidFill>
                          <a:latin typeface="Amazon Ember"/>
                        </a:defRPr>
                      </a:lvl9pPr>
                    </a:lstStyle>
                    <a:p>
                      <a:r>
                        <a:rPr lang="en-US" sz="1050" dirty="0"/>
                        <a:t>LOYALTY_PROGRAM</a:t>
                      </a:r>
                      <a:endParaRPr lang="en-US" sz="105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14300" marR="57150" marT="28575" marB="2857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1097278" rtl="0" eaLnBrk="1" latinLnBrk="0" hangingPunct="1">
                        <a:defRPr sz="2118" kern="1200">
                          <a:solidFill>
                            <a:schemeClr val="lt1"/>
                          </a:solidFill>
                          <a:latin typeface="Amazon Ember"/>
                        </a:defRPr>
                      </a:lvl1pPr>
                      <a:lvl2pPr marL="548639" algn="l" defTabSz="1097278" rtl="0" eaLnBrk="1" latinLnBrk="0" hangingPunct="1">
                        <a:defRPr sz="2118" kern="1200">
                          <a:solidFill>
                            <a:schemeClr val="lt1"/>
                          </a:solidFill>
                          <a:latin typeface="Amazon Ember"/>
                        </a:defRPr>
                      </a:lvl2pPr>
                      <a:lvl3pPr marL="1097278" algn="l" defTabSz="1097278" rtl="0" eaLnBrk="1" latinLnBrk="0" hangingPunct="1">
                        <a:defRPr sz="2118" kern="1200">
                          <a:solidFill>
                            <a:schemeClr val="lt1"/>
                          </a:solidFill>
                          <a:latin typeface="Amazon Ember"/>
                        </a:defRPr>
                      </a:lvl3pPr>
                      <a:lvl4pPr marL="1645917" algn="l" defTabSz="1097278" rtl="0" eaLnBrk="1" latinLnBrk="0" hangingPunct="1">
                        <a:defRPr sz="2118" kern="1200">
                          <a:solidFill>
                            <a:schemeClr val="lt1"/>
                          </a:solidFill>
                          <a:latin typeface="Amazon Ember"/>
                        </a:defRPr>
                      </a:lvl4pPr>
                      <a:lvl5pPr marL="2194555" algn="l" defTabSz="1097278" rtl="0" eaLnBrk="1" latinLnBrk="0" hangingPunct="1">
                        <a:defRPr sz="2118" kern="1200">
                          <a:solidFill>
                            <a:schemeClr val="lt1"/>
                          </a:solidFill>
                          <a:latin typeface="Amazon Ember"/>
                        </a:defRPr>
                      </a:lvl5pPr>
                      <a:lvl6pPr marL="2743195" algn="l" defTabSz="1097278" rtl="0" eaLnBrk="1" latinLnBrk="0" hangingPunct="1">
                        <a:defRPr sz="2118" kern="1200">
                          <a:solidFill>
                            <a:schemeClr val="lt1"/>
                          </a:solidFill>
                          <a:latin typeface="Amazon Ember"/>
                        </a:defRPr>
                      </a:lvl6pPr>
                      <a:lvl7pPr marL="3291833" algn="l" defTabSz="1097278" rtl="0" eaLnBrk="1" latinLnBrk="0" hangingPunct="1">
                        <a:defRPr sz="2118" kern="1200">
                          <a:solidFill>
                            <a:schemeClr val="lt1"/>
                          </a:solidFill>
                          <a:latin typeface="Amazon Ember"/>
                        </a:defRPr>
                      </a:lvl7pPr>
                      <a:lvl8pPr marL="3840472" algn="l" defTabSz="1097278" rtl="0" eaLnBrk="1" latinLnBrk="0" hangingPunct="1">
                        <a:defRPr sz="2118" kern="1200">
                          <a:solidFill>
                            <a:schemeClr val="lt1"/>
                          </a:solidFill>
                          <a:latin typeface="Amazon Ember"/>
                        </a:defRPr>
                      </a:lvl8pPr>
                      <a:lvl9pPr marL="4389112" algn="l" defTabSz="1097278" rtl="0" eaLnBrk="1" latinLnBrk="0" hangingPunct="1">
                        <a:defRPr sz="2118" kern="1200">
                          <a:solidFill>
                            <a:schemeClr val="lt1"/>
                          </a:solidFill>
                          <a:latin typeface="Amazon Ember"/>
                        </a:defRPr>
                      </a:lvl9pPr>
                    </a:lstStyle>
                    <a:p>
                      <a:pPr marL="0" algn="l" defTabSz="1097278" rtl="0" eaLnBrk="1" latinLnBrk="0" hangingPunct="1"/>
                      <a:r>
                        <a:rPr lang="en-US" sz="1200" kern="1200" dirty="0"/>
                        <a:t>My points are not being applied correctly”</a:t>
                      </a:r>
                      <a:endParaRPr lang="en-US" sz="12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14300" marR="57150" marT="28575" marB="2857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9532838"/>
                  </a:ext>
                </a:extLst>
              </a:tr>
            </a:tbl>
          </a:graphicData>
        </a:graphic>
      </p:graphicFrame>
      <p:sp>
        <p:nvSpPr>
          <p:cNvPr id="16" name="Rectangle 15">
            <a:extLst>
              <a:ext uri="{FF2B5EF4-FFF2-40B4-BE49-F238E27FC236}">
                <a16:creationId xmlns:a16="http://schemas.microsoft.com/office/drawing/2014/main" id="{62E685B1-4612-1347-A8A1-D36D07A9335B}"/>
              </a:ext>
            </a:extLst>
          </p:cNvPr>
          <p:cNvSpPr/>
          <p:nvPr/>
        </p:nvSpPr>
        <p:spPr>
          <a:xfrm>
            <a:off x="221993" y="4151163"/>
            <a:ext cx="8700014" cy="461665"/>
          </a:xfrm>
          <a:prstGeom prst="rect">
            <a:avLst/>
          </a:prstGeom>
        </p:spPr>
        <p:txBody>
          <a:bodyPr wrap="square">
            <a:spAutoFit/>
          </a:bodyPr>
          <a:lstStyle/>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For each class, minimum of 10 documents required for training. For more accurate training, at least 50 documents or more for each class recommended.</a:t>
            </a:r>
          </a:p>
        </p:txBody>
      </p:sp>
    </p:spTree>
    <p:extLst>
      <p:ext uri="{BB962C8B-B14F-4D97-AF65-F5344CB8AC3E}">
        <p14:creationId xmlns:p14="http://schemas.microsoft.com/office/powerpoint/2010/main" val="2139621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C2991-6A4E-D44B-BF89-DE853C232BDA}"/>
              </a:ext>
            </a:extLst>
          </p:cNvPr>
          <p:cNvSpPr>
            <a:spLocks noGrp="1"/>
          </p:cNvSpPr>
          <p:nvPr>
            <p:ph type="title"/>
          </p:nvPr>
        </p:nvSpPr>
        <p:spPr/>
        <p:txBody>
          <a:bodyPr/>
          <a:lstStyle/>
          <a:p>
            <a:r>
              <a:rPr lang="en-US" dirty="0"/>
              <a:t>Custom Classifier types</a:t>
            </a:r>
          </a:p>
        </p:txBody>
      </p:sp>
      <p:sp>
        <p:nvSpPr>
          <p:cNvPr id="6" name="TextBox 5">
            <a:extLst>
              <a:ext uri="{FF2B5EF4-FFF2-40B4-BE49-F238E27FC236}">
                <a16:creationId xmlns:a16="http://schemas.microsoft.com/office/drawing/2014/main" id="{49FF2C30-EF4C-6A4F-8C5A-B3625E0D0F3E}"/>
              </a:ext>
            </a:extLst>
          </p:cNvPr>
          <p:cNvSpPr txBox="1"/>
          <p:nvPr/>
        </p:nvSpPr>
        <p:spPr>
          <a:xfrm>
            <a:off x="393590" y="3103510"/>
            <a:ext cx="3793026" cy="92333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Classes are mutually exclusive</a:t>
            </a:r>
          </a:p>
          <a:p>
            <a:pPr marL="285750" indent="-28575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Classification into one class</a:t>
            </a:r>
          </a:p>
          <a:p>
            <a:pPr marL="285750" indent="-28575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Each model allows 1000 classes</a:t>
            </a:r>
          </a:p>
        </p:txBody>
      </p:sp>
      <p:sp>
        <p:nvSpPr>
          <p:cNvPr id="7" name="TextBox 6">
            <a:extLst>
              <a:ext uri="{FF2B5EF4-FFF2-40B4-BE49-F238E27FC236}">
                <a16:creationId xmlns:a16="http://schemas.microsoft.com/office/drawing/2014/main" id="{3EB47A09-5B57-BD40-966A-7915671DAF4A}"/>
              </a:ext>
            </a:extLst>
          </p:cNvPr>
          <p:cNvSpPr txBox="1"/>
          <p:nvPr/>
        </p:nvSpPr>
        <p:spPr>
          <a:xfrm>
            <a:off x="4340523" y="3103510"/>
            <a:ext cx="4439036" cy="92333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Classes are not mutually exclusive</a:t>
            </a:r>
          </a:p>
          <a:p>
            <a:pPr marL="285750" indent="-28575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Classification into one or more classes</a:t>
            </a:r>
          </a:p>
          <a:p>
            <a:pPr marL="285750" indent="-28575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Each model allows 100 unique classes</a:t>
            </a:r>
          </a:p>
        </p:txBody>
      </p:sp>
      <p:sp>
        <p:nvSpPr>
          <p:cNvPr id="8" name="TextBox 7">
            <a:extLst>
              <a:ext uri="{FF2B5EF4-FFF2-40B4-BE49-F238E27FC236}">
                <a16:creationId xmlns:a16="http://schemas.microsoft.com/office/drawing/2014/main" id="{14E3419C-9F03-124A-9082-32B4C96940C9}"/>
              </a:ext>
            </a:extLst>
          </p:cNvPr>
          <p:cNvSpPr txBox="1"/>
          <p:nvPr/>
        </p:nvSpPr>
        <p:spPr>
          <a:xfrm>
            <a:off x="393590" y="2753218"/>
            <a:ext cx="1306768" cy="369332"/>
          </a:xfrm>
          <a:prstGeom prst="rect">
            <a:avLst/>
          </a:prstGeom>
          <a:noFill/>
        </p:spPr>
        <p:txBody>
          <a:bodyPr wrap="none" rtlCol="0">
            <a:spAutoFit/>
          </a:bodyPr>
          <a:lstStyle/>
          <a:p>
            <a:r>
              <a:rPr lang="en-US" dirty="0">
                <a:solidFill>
                  <a:schemeClr val="accent1"/>
                </a:solidFill>
              </a:rPr>
              <a:t>Multi-class</a:t>
            </a:r>
          </a:p>
        </p:txBody>
      </p:sp>
      <p:sp>
        <p:nvSpPr>
          <p:cNvPr id="9" name="TextBox 8">
            <a:extLst>
              <a:ext uri="{FF2B5EF4-FFF2-40B4-BE49-F238E27FC236}">
                <a16:creationId xmlns:a16="http://schemas.microsoft.com/office/drawing/2014/main" id="{FDAD1AC7-0D52-3D40-B77A-89C648D4F707}"/>
              </a:ext>
            </a:extLst>
          </p:cNvPr>
          <p:cNvSpPr txBox="1"/>
          <p:nvPr/>
        </p:nvSpPr>
        <p:spPr>
          <a:xfrm>
            <a:off x="4340523" y="2753218"/>
            <a:ext cx="1326004" cy="369332"/>
          </a:xfrm>
          <a:prstGeom prst="rect">
            <a:avLst/>
          </a:prstGeom>
          <a:noFill/>
        </p:spPr>
        <p:txBody>
          <a:bodyPr wrap="none" rtlCol="0">
            <a:spAutoFit/>
          </a:bodyPr>
          <a:lstStyle/>
          <a:p>
            <a:r>
              <a:rPr lang="en-US" dirty="0">
                <a:solidFill>
                  <a:schemeClr val="accent1"/>
                </a:solidFill>
              </a:rPr>
              <a:t>Multi-label</a:t>
            </a:r>
          </a:p>
        </p:txBody>
      </p:sp>
      <p:pic>
        <p:nvPicPr>
          <p:cNvPr id="12" name="Picture 11">
            <a:extLst>
              <a:ext uri="{FF2B5EF4-FFF2-40B4-BE49-F238E27FC236}">
                <a16:creationId xmlns:a16="http://schemas.microsoft.com/office/drawing/2014/main" id="{8586781F-98A6-6842-8949-FA53AB643A53}"/>
              </a:ext>
            </a:extLst>
          </p:cNvPr>
          <p:cNvPicPr>
            <a:picLocks noChangeAspect="1"/>
          </p:cNvPicPr>
          <p:nvPr/>
        </p:nvPicPr>
        <p:blipFill>
          <a:blip r:embed="rId3"/>
          <a:stretch>
            <a:fillRect/>
          </a:stretch>
        </p:blipFill>
        <p:spPr>
          <a:xfrm>
            <a:off x="695118" y="1295639"/>
            <a:ext cx="1117696" cy="1117696"/>
          </a:xfrm>
          <a:prstGeom prst="rect">
            <a:avLst/>
          </a:prstGeom>
        </p:spPr>
      </p:pic>
      <p:sp>
        <p:nvSpPr>
          <p:cNvPr id="13" name="TextBox 12">
            <a:extLst>
              <a:ext uri="{FF2B5EF4-FFF2-40B4-BE49-F238E27FC236}">
                <a16:creationId xmlns:a16="http://schemas.microsoft.com/office/drawing/2014/main" id="{9CB460FA-94CC-694E-AEC1-BC907BC6107A}"/>
              </a:ext>
            </a:extLst>
          </p:cNvPr>
          <p:cNvSpPr txBox="1"/>
          <p:nvPr/>
        </p:nvSpPr>
        <p:spPr>
          <a:xfrm>
            <a:off x="2188802" y="1480296"/>
            <a:ext cx="718466"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Pricing</a:t>
            </a:r>
          </a:p>
        </p:txBody>
      </p:sp>
      <p:sp>
        <p:nvSpPr>
          <p:cNvPr id="14" name="TextBox 13">
            <a:extLst>
              <a:ext uri="{FF2B5EF4-FFF2-40B4-BE49-F238E27FC236}">
                <a16:creationId xmlns:a16="http://schemas.microsoft.com/office/drawing/2014/main" id="{60FE5DF2-8F9D-A541-99AF-A5AAD8887F33}"/>
              </a:ext>
            </a:extLst>
          </p:cNvPr>
          <p:cNvSpPr txBox="1"/>
          <p:nvPr/>
        </p:nvSpPr>
        <p:spPr>
          <a:xfrm>
            <a:off x="2188802" y="1725208"/>
            <a:ext cx="1483098"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Loyalty Program</a:t>
            </a:r>
          </a:p>
        </p:txBody>
      </p:sp>
      <p:sp>
        <p:nvSpPr>
          <p:cNvPr id="15" name="TextBox 14">
            <a:extLst>
              <a:ext uri="{FF2B5EF4-FFF2-40B4-BE49-F238E27FC236}">
                <a16:creationId xmlns:a16="http://schemas.microsoft.com/office/drawing/2014/main" id="{D8B23125-59EB-5F43-9670-85C3E889AA2D}"/>
              </a:ext>
            </a:extLst>
          </p:cNvPr>
          <p:cNvSpPr txBox="1"/>
          <p:nvPr/>
        </p:nvSpPr>
        <p:spPr>
          <a:xfrm>
            <a:off x="2178517" y="1970119"/>
            <a:ext cx="1603324"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Technical Support</a:t>
            </a:r>
          </a:p>
        </p:txBody>
      </p:sp>
      <p:cxnSp>
        <p:nvCxnSpPr>
          <p:cNvPr id="17" name="Straight Arrow Connector 16">
            <a:extLst>
              <a:ext uri="{FF2B5EF4-FFF2-40B4-BE49-F238E27FC236}">
                <a16:creationId xmlns:a16="http://schemas.microsoft.com/office/drawing/2014/main" id="{A1610882-5A5D-9A46-9104-643D86231BC5}"/>
              </a:ext>
            </a:extLst>
          </p:cNvPr>
          <p:cNvCxnSpPr>
            <a:cxnSpLocks/>
          </p:cNvCxnSpPr>
          <p:nvPr/>
        </p:nvCxnSpPr>
        <p:spPr>
          <a:xfrm flipV="1">
            <a:off x="1621953" y="1690715"/>
            <a:ext cx="287985" cy="182139"/>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2AD852B4-0367-864D-BED0-A84A02B91B06}"/>
              </a:ext>
            </a:extLst>
          </p:cNvPr>
          <p:cNvSpPr/>
          <p:nvPr/>
        </p:nvSpPr>
        <p:spPr>
          <a:xfrm>
            <a:off x="2031822" y="1549745"/>
            <a:ext cx="146695" cy="152839"/>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2" name="Oval 21">
            <a:extLst>
              <a:ext uri="{FF2B5EF4-FFF2-40B4-BE49-F238E27FC236}">
                <a16:creationId xmlns:a16="http://schemas.microsoft.com/office/drawing/2014/main" id="{0B18FE99-DBBD-A146-82A4-92A720EEDE6B}"/>
              </a:ext>
            </a:extLst>
          </p:cNvPr>
          <p:cNvSpPr/>
          <p:nvPr/>
        </p:nvSpPr>
        <p:spPr>
          <a:xfrm>
            <a:off x="2031822" y="1804188"/>
            <a:ext cx="146695" cy="15283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 name="Oval 22">
            <a:extLst>
              <a:ext uri="{FF2B5EF4-FFF2-40B4-BE49-F238E27FC236}">
                <a16:creationId xmlns:a16="http://schemas.microsoft.com/office/drawing/2014/main" id="{5244CA61-756F-ED4A-AEAB-EA27D5562973}"/>
              </a:ext>
            </a:extLst>
          </p:cNvPr>
          <p:cNvSpPr/>
          <p:nvPr/>
        </p:nvSpPr>
        <p:spPr>
          <a:xfrm>
            <a:off x="2031822" y="2050679"/>
            <a:ext cx="146695" cy="152839"/>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8" name="TextBox 27">
            <a:extLst>
              <a:ext uri="{FF2B5EF4-FFF2-40B4-BE49-F238E27FC236}">
                <a16:creationId xmlns:a16="http://schemas.microsoft.com/office/drawing/2014/main" id="{130FB5A1-BE25-9146-B0FE-A27B19DBE23B}"/>
              </a:ext>
            </a:extLst>
          </p:cNvPr>
          <p:cNvSpPr txBox="1"/>
          <p:nvPr/>
        </p:nvSpPr>
        <p:spPr>
          <a:xfrm>
            <a:off x="6194206" y="1422254"/>
            <a:ext cx="1002197"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Adventure</a:t>
            </a:r>
          </a:p>
        </p:txBody>
      </p:sp>
      <p:sp>
        <p:nvSpPr>
          <p:cNvPr id="29" name="TextBox 28">
            <a:extLst>
              <a:ext uri="{FF2B5EF4-FFF2-40B4-BE49-F238E27FC236}">
                <a16:creationId xmlns:a16="http://schemas.microsoft.com/office/drawing/2014/main" id="{32212B8F-D097-3F4E-8E82-B79771FB3BDB}"/>
              </a:ext>
            </a:extLst>
          </p:cNvPr>
          <p:cNvSpPr txBox="1"/>
          <p:nvPr/>
        </p:nvSpPr>
        <p:spPr>
          <a:xfrm>
            <a:off x="6194206" y="1652481"/>
            <a:ext cx="833883"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Comedy</a:t>
            </a:r>
          </a:p>
        </p:txBody>
      </p:sp>
      <p:sp>
        <p:nvSpPr>
          <p:cNvPr id="30" name="TextBox 29">
            <a:extLst>
              <a:ext uri="{FF2B5EF4-FFF2-40B4-BE49-F238E27FC236}">
                <a16:creationId xmlns:a16="http://schemas.microsoft.com/office/drawing/2014/main" id="{17503B7A-3AAF-734B-BED5-0F2254CF93C6}"/>
              </a:ext>
            </a:extLst>
          </p:cNvPr>
          <p:cNvSpPr txBox="1"/>
          <p:nvPr/>
        </p:nvSpPr>
        <p:spPr>
          <a:xfrm>
            <a:off x="6194206" y="1890404"/>
            <a:ext cx="707245"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Drama</a:t>
            </a:r>
          </a:p>
        </p:txBody>
      </p:sp>
      <p:cxnSp>
        <p:nvCxnSpPr>
          <p:cNvPr id="31" name="Straight Arrow Connector 30">
            <a:extLst>
              <a:ext uri="{FF2B5EF4-FFF2-40B4-BE49-F238E27FC236}">
                <a16:creationId xmlns:a16="http://schemas.microsoft.com/office/drawing/2014/main" id="{42C37FEB-BA27-0148-AFFC-A7C426834706}"/>
              </a:ext>
            </a:extLst>
          </p:cNvPr>
          <p:cNvCxnSpPr>
            <a:cxnSpLocks/>
          </p:cNvCxnSpPr>
          <p:nvPr/>
        </p:nvCxnSpPr>
        <p:spPr>
          <a:xfrm flipV="1">
            <a:off x="5679412" y="1623925"/>
            <a:ext cx="295787" cy="14035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0BA937E-81AA-4F40-B233-D6660F8C3581}"/>
              </a:ext>
            </a:extLst>
          </p:cNvPr>
          <p:cNvCxnSpPr>
            <a:cxnSpLocks/>
          </p:cNvCxnSpPr>
          <p:nvPr/>
        </p:nvCxnSpPr>
        <p:spPr>
          <a:xfrm>
            <a:off x="5679412" y="1811982"/>
            <a:ext cx="295787"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A478707B-9895-254E-812E-970BF16C39E7}"/>
              </a:ext>
            </a:extLst>
          </p:cNvPr>
          <p:cNvSpPr/>
          <p:nvPr/>
        </p:nvSpPr>
        <p:spPr>
          <a:xfrm>
            <a:off x="6071085" y="1494086"/>
            <a:ext cx="146695" cy="152839"/>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1" name="Oval 40">
            <a:extLst>
              <a:ext uri="{FF2B5EF4-FFF2-40B4-BE49-F238E27FC236}">
                <a16:creationId xmlns:a16="http://schemas.microsoft.com/office/drawing/2014/main" id="{A3D063F1-19ED-174C-9D46-22A02E173851}"/>
              </a:ext>
            </a:extLst>
          </p:cNvPr>
          <p:cNvSpPr/>
          <p:nvPr/>
        </p:nvSpPr>
        <p:spPr>
          <a:xfrm>
            <a:off x="6071085" y="1740578"/>
            <a:ext cx="146695" cy="15283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2" name="Oval 41">
            <a:extLst>
              <a:ext uri="{FF2B5EF4-FFF2-40B4-BE49-F238E27FC236}">
                <a16:creationId xmlns:a16="http://schemas.microsoft.com/office/drawing/2014/main" id="{1CD96B05-06B5-5145-82BA-A9C6EC4E5A0F}"/>
              </a:ext>
            </a:extLst>
          </p:cNvPr>
          <p:cNvSpPr/>
          <p:nvPr/>
        </p:nvSpPr>
        <p:spPr>
          <a:xfrm>
            <a:off x="6071085" y="1979118"/>
            <a:ext cx="146695" cy="152839"/>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44" name="Picture 43">
            <a:extLst>
              <a:ext uri="{FF2B5EF4-FFF2-40B4-BE49-F238E27FC236}">
                <a16:creationId xmlns:a16="http://schemas.microsoft.com/office/drawing/2014/main" id="{C455F768-643B-3945-9D5C-FE047E167035}"/>
              </a:ext>
            </a:extLst>
          </p:cNvPr>
          <p:cNvPicPr>
            <a:picLocks noChangeAspect="1"/>
          </p:cNvPicPr>
          <p:nvPr/>
        </p:nvPicPr>
        <p:blipFill>
          <a:blip r:embed="rId3"/>
          <a:stretch>
            <a:fillRect/>
          </a:stretch>
        </p:blipFill>
        <p:spPr>
          <a:xfrm>
            <a:off x="4726429" y="1239979"/>
            <a:ext cx="1117696" cy="1117696"/>
          </a:xfrm>
          <a:prstGeom prst="rect">
            <a:avLst/>
          </a:prstGeom>
        </p:spPr>
      </p:pic>
      <p:cxnSp>
        <p:nvCxnSpPr>
          <p:cNvPr id="46" name="Straight Connector 45">
            <a:extLst>
              <a:ext uri="{FF2B5EF4-FFF2-40B4-BE49-F238E27FC236}">
                <a16:creationId xmlns:a16="http://schemas.microsoft.com/office/drawing/2014/main" id="{77A2E199-A5EA-7C47-982B-541F9A022E58}"/>
              </a:ext>
            </a:extLst>
          </p:cNvPr>
          <p:cNvCxnSpPr/>
          <p:nvPr/>
        </p:nvCxnSpPr>
        <p:spPr>
          <a:xfrm>
            <a:off x="4186616" y="1239979"/>
            <a:ext cx="0" cy="347333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4938-38C0-9E44-826C-6B55A07139FF}"/>
              </a:ext>
            </a:extLst>
          </p:cNvPr>
          <p:cNvSpPr>
            <a:spLocks noGrp="1"/>
          </p:cNvSpPr>
          <p:nvPr>
            <p:ph type="title"/>
          </p:nvPr>
        </p:nvSpPr>
        <p:spPr>
          <a:xfrm>
            <a:off x="201930" y="127305"/>
            <a:ext cx="5409883" cy="1011592"/>
          </a:xfrm>
        </p:spPr>
        <p:txBody>
          <a:bodyPr/>
          <a:lstStyle/>
          <a:p>
            <a:r>
              <a:rPr lang="en-US" dirty="0"/>
              <a:t>Custom Entities</a:t>
            </a:r>
          </a:p>
        </p:txBody>
      </p:sp>
      <p:sp>
        <p:nvSpPr>
          <p:cNvPr id="20" name="Rectangle 19">
            <a:extLst>
              <a:ext uri="{FF2B5EF4-FFF2-40B4-BE49-F238E27FC236}">
                <a16:creationId xmlns:a16="http://schemas.microsoft.com/office/drawing/2014/main" id="{7814D4A6-1594-1345-9BD9-A3C727209C4A}"/>
              </a:ext>
            </a:extLst>
          </p:cNvPr>
          <p:cNvSpPr/>
          <p:nvPr/>
        </p:nvSpPr>
        <p:spPr>
          <a:xfrm>
            <a:off x="1096823" y="2051175"/>
            <a:ext cx="3352484" cy="630942"/>
          </a:xfrm>
          <a:prstGeom prst="rect">
            <a:avLst/>
          </a:prstGeom>
        </p:spPr>
        <p:txBody>
          <a:bodyPr wrap="square">
            <a:spAutoFit/>
          </a:bodyPr>
          <a:lstStyle/>
          <a:p>
            <a:pPr defTabSz="285750"/>
            <a:r>
              <a:rPr lang="en-US" sz="1750" dirty="0">
                <a:latin typeface="Amazon Ember Regular" charset="0"/>
                <a:cs typeface="Amazon Ember Regular" charset="0"/>
              </a:rPr>
              <a:t>”I never received the shipment for part number </a:t>
            </a:r>
            <a:r>
              <a:rPr lang="en-US" sz="1750" dirty="0">
                <a:solidFill>
                  <a:schemeClr val="accent1"/>
                </a:solidFill>
                <a:latin typeface="Amazon Ember Regular" charset="0"/>
                <a:cs typeface="Amazon Ember Regular" charset="0"/>
              </a:rPr>
              <a:t>XT1764PY98</a:t>
            </a:r>
            <a:r>
              <a:rPr lang="en-US" sz="1750" dirty="0">
                <a:latin typeface="Amazon Ember Regular" charset="0"/>
                <a:cs typeface="Amazon Ember Regular" charset="0"/>
              </a:rPr>
              <a:t>”</a:t>
            </a:r>
          </a:p>
        </p:txBody>
      </p:sp>
      <p:sp>
        <p:nvSpPr>
          <p:cNvPr id="23" name="Rectangle 22">
            <a:extLst>
              <a:ext uri="{FF2B5EF4-FFF2-40B4-BE49-F238E27FC236}">
                <a16:creationId xmlns:a16="http://schemas.microsoft.com/office/drawing/2014/main" id="{E866543E-D23F-6D4B-BAD0-28A972D88EAD}"/>
              </a:ext>
            </a:extLst>
          </p:cNvPr>
          <p:cNvSpPr/>
          <p:nvPr/>
        </p:nvSpPr>
        <p:spPr>
          <a:xfrm>
            <a:off x="1096823" y="3010959"/>
            <a:ext cx="3001520" cy="630942"/>
          </a:xfrm>
          <a:prstGeom prst="rect">
            <a:avLst/>
          </a:prstGeom>
        </p:spPr>
        <p:txBody>
          <a:bodyPr wrap="square">
            <a:spAutoFit/>
          </a:bodyPr>
          <a:lstStyle/>
          <a:p>
            <a:pPr defTabSz="285750"/>
            <a:r>
              <a:rPr lang="en-US" sz="1750" dirty="0">
                <a:latin typeface="Amazon Ember Regular" charset="0"/>
                <a:cs typeface="Amazon Ember Regular" charset="0"/>
              </a:rPr>
              <a:t>“Trading of </a:t>
            </a:r>
            <a:r>
              <a:rPr lang="en-US" sz="1750" dirty="0">
                <a:solidFill>
                  <a:srgbClr val="C00000"/>
                </a:solidFill>
                <a:latin typeface="Amazon Ember Regular" charset="0"/>
                <a:cs typeface="Amazon Ember Regular" charset="0"/>
              </a:rPr>
              <a:t>ETF</a:t>
            </a:r>
            <a:r>
              <a:rPr lang="en-US" sz="1750" dirty="0">
                <a:latin typeface="Amazon Ember Regular" charset="0"/>
                <a:cs typeface="Amazon Ember Regular" charset="0"/>
              </a:rPr>
              <a:t>s was halted today”</a:t>
            </a:r>
          </a:p>
        </p:txBody>
      </p:sp>
      <p:sp>
        <p:nvSpPr>
          <p:cNvPr id="24" name="Rectangle 23">
            <a:extLst>
              <a:ext uri="{FF2B5EF4-FFF2-40B4-BE49-F238E27FC236}">
                <a16:creationId xmlns:a16="http://schemas.microsoft.com/office/drawing/2014/main" id="{A37727BD-491D-9D43-9028-762C4A40D637}"/>
              </a:ext>
            </a:extLst>
          </p:cNvPr>
          <p:cNvSpPr/>
          <p:nvPr/>
        </p:nvSpPr>
        <p:spPr>
          <a:xfrm>
            <a:off x="1094403" y="3902194"/>
            <a:ext cx="3003940" cy="630942"/>
          </a:xfrm>
          <a:prstGeom prst="rect">
            <a:avLst/>
          </a:prstGeom>
        </p:spPr>
        <p:txBody>
          <a:bodyPr wrap="square">
            <a:spAutoFit/>
          </a:bodyPr>
          <a:lstStyle/>
          <a:p>
            <a:pPr defTabSz="285750"/>
            <a:r>
              <a:rPr lang="en-US" sz="1750" dirty="0">
                <a:latin typeface="Amazon Ember Regular" charset="0"/>
                <a:cs typeface="Amazon Ember Regular" charset="0"/>
              </a:rPr>
              <a:t>“I liked the </a:t>
            </a:r>
            <a:r>
              <a:rPr lang="en-US" sz="1750" dirty="0">
                <a:solidFill>
                  <a:srgbClr val="00B0F0"/>
                </a:solidFill>
                <a:latin typeface="Amazon Ember Regular" charset="0"/>
                <a:cs typeface="Amazon Ember Regular" charset="0"/>
              </a:rPr>
              <a:t>shwarma</a:t>
            </a:r>
            <a:r>
              <a:rPr lang="en-US" sz="1750" dirty="0">
                <a:latin typeface="Amazon Ember Regular" charset="0"/>
                <a:cs typeface="Amazon Ember Regular" charset="0"/>
              </a:rPr>
              <a:t> but loved the </a:t>
            </a:r>
            <a:r>
              <a:rPr lang="en-US" sz="1750" dirty="0">
                <a:solidFill>
                  <a:srgbClr val="00B0F0"/>
                </a:solidFill>
                <a:latin typeface="Amazon Ember Regular" charset="0"/>
                <a:cs typeface="Amazon Ember Regular" charset="0"/>
              </a:rPr>
              <a:t>hummus</a:t>
            </a:r>
            <a:r>
              <a:rPr lang="en-US" sz="1750" dirty="0">
                <a:latin typeface="Amazon Ember Regular" charset="0"/>
                <a:cs typeface="Amazon Ember Regular" charset="0"/>
              </a:rPr>
              <a:t>”</a:t>
            </a:r>
          </a:p>
        </p:txBody>
      </p:sp>
      <p:pic>
        <p:nvPicPr>
          <p:cNvPr id="25" name="Picture 24">
            <a:extLst>
              <a:ext uri="{FF2B5EF4-FFF2-40B4-BE49-F238E27FC236}">
                <a16:creationId xmlns:a16="http://schemas.microsoft.com/office/drawing/2014/main" id="{054EB5C8-5EA5-8942-920C-C932B41F4737}"/>
              </a:ext>
            </a:extLst>
          </p:cNvPr>
          <p:cNvPicPr>
            <a:picLocks noChangeAspect="1"/>
          </p:cNvPicPr>
          <p:nvPr/>
        </p:nvPicPr>
        <p:blipFill>
          <a:blip r:embed="rId3"/>
          <a:stretch>
            <a:fillRect/>
          </a:stretch>
        </p:blipFill>
        <p:spPr>
          <a:xfrm>
            <a:off x="243838" y="1893416"/>
            <a:ext cx="852985" cy="857250"/>
          </a:xfrm>
          <a:prstGeom prst="rect">
            <a:avLst/>
          </a:prstGeom>
        </p:spPr>
      </p:pic>
      <p:pic>
        <p:nvPicPr>
          <p:cNvPr id="26" name="Picture 25">
            <a:extLst>
              <a:ext uri="{FF2B5EF4-FFF2-40B4-BE49-F238E27FC236}">
                <a16:creationId xmlns:a16="http://schemas.microsoft.com/office/drawing/2014/main" id="{1C8761F9-43C9-D146-84CD-3C0A4991726D}"/>
              </a:ext>
            </a:extLst>
          </p:cNvPr>
          <p:cNvPicPr>
            <a:picLocks noChangeAspect="1"/>
          </p:cNvPicPr>
          <p:nvPr/>
        </p:nvPicPr>
        <p:blipFill>
          <a:blip r:embed="rId4"/>
          <a:stretch>
            <a:fillRect/>
          </a:stretch>
        </p:blipFill>
        <p:spPr>
          <a:xfrm>
            <a:off x="201930" y="2853200"/>
            <a:ext cx="852985" cy="857250"/>
          </a:xfrm>
          <a:prstGeom prst="rect">
            <a:avLst/>
          </a:prstGeom>
        </p:spPr>
      </p:pic>
      <p:pic>
        <p:nvPicPr>
          <p:cNvPr id="27" name="Picture 26">
            <a:extLst>
              <a:ext uri="{FF2B5EF4-FFF2-40B4-BE49-F238E27FC236}">
                <a16:creationId xmlns:a16="http://schemas.microsoft.com/office/drawing/2014/main" id="{2A3D4847-63D0-D649-966D-4C0664A99807}"/>
              </a:ext>
            </a:extLst>
          </p:cNvPr>
          <p:cNvPicPr>
            <a:picLocks noChangeAspect="1"/>
          </p:cNvPicPr>
          <p:nvPr/>
        </p:nvPicPr>
        <p:blipFill>
          <a:blip r:embed="rId5"/>
          <a:stretch>
            <a:fillRect/>
          </a:stretch>
        </p:blipFill>
        <p:spPr>
          <a:xfrm>
            <a:off x="197665" y="3721629"/>
            <a:ext cx="857250" cy="857250"/>
          </a:xfrm>
          <a:prstGeom prst="rect">
            <a:avLst/>
          </a:prstGeom>
        </p:spPr>
      </p:pic>
      <p:sp>
        <p:nvSpPr>
          <p:cNvPr id="28" name="Rectangle 27">
            <a:extLst>
              <a:ext uri="{FF2B5EF4-FFF2-40B4-BE49-F238E27FC236}">
                <a16:creationId xmlns:a16="http://schemas.microsoft.com/office/drawing/2014/main" id="{CDF56CD0-8380-DA40-8A71-D82F22B6A810}"/>
              </a:ext>
            </a:extLst>
          </p:cNvPr>
          <p:cNvSpPr/>
          <p:nvPr/>
        </p:nvSpPr>
        <p:spPr>
          <a:xfrm>
            <a:off x="5244643" y="2223522"/>
            <a:ext cx="3352484" cy="361637"/>
          </a:xfrm>
          <a:prstGeom prst="rect">
            <a:avLst/>
          </a:prstGeom>
        </p:spPr>
        <p:txBody>
          <a:bodyPr wrap="square">
            <a:spAutoFit/>
          </a:bodyPr>
          <a:lstStyle/>
          <a:p>
            <a:pPr defTabSz="285750"/>
            <a:r>
              <a:rPr lang="en-US" sz="1750" dirty="0">
                <a:solidFill>
                  <a:schemeClr val="accent1"/>
                </a:solidFill>
                <a:latin typeface="Amazon Ember Regular" charset="0"/>
                <a:cs typeface="Amazon Ember Regular" charset="0"/>
              </a:rPr>
              <a:t>XT1764PY98</a:t>
            </a:r>
            <a:r>
              <a:rPr lang="en-US" sz="1750" dirty="0">
                <a:latin typeface="Amazon Ember Regular" charset="0"/>
                <a:cs typeface="Amazon Ember Regular" charset="0"/>
              </a:rPr>
              <a:t>: PART_NUMBER</a:t>
            </a:r>
          </a:p>
        </p:txBody>
      </p:sp>
      <p:sp>
        <p:nvSpPr>
          <p:cNvPr id="29" name="Rectangle 28">
            <a:extLst>
              <a:ext uri="{FF2B5EF4-FFF2-40B4-BE49-F238E27FC236}">
                <a16:creationId xmlns:a16="http://schemas.microsoft.com/office/drawing/2014/main" id="{1C18D8EC-0B73-234B-8668-8B45BED8D292}"/>
              </a:ext>
            </a:extLst>
          </p:cNvPr>
          <p:cNvSpPr/>
          <p:nvPr/>
        </p:nvSpPr>
        <p:spPr>
          <a:xfrm>
            <a:off x="5244643" y="3101006"/>
            <a:ext cx="3189591" cy="361637"/>
          </a:xfrm>
          <a:prstGeom prst="rect">
            <a:avLst/>
          </a:prstGeom>
        </p:spPr>
        <p:txBody>
          <a:bodyPr wrap="square">
            <a:spAutoFit/>
          </a:bodyPr>
          <a:lstStyle/>
          <a:p>
            <a:pPr defTabSz="285750"/>
            <a:r>
              <a:rPr lang="en-US" sz="1750" dirty="0">
                <a:solidFill>
                  <a:srgbClr val="C00000"/>
                </a:solidFill>
                <a:latin typeface="Amazon Ember Regular" charset="0"/>
                <a:cs typeface="Amazon Ember Regular" charset="0"/>
              </a:rPr>
              <a:t>ETF</a:t>
            </a:r>
            <a:r>
              <a:rPr lang="en-US" sz="1750" dirty="0">
                <a:latin typeface="Amazon Ember Regular" charset="0"/>
                <a:cs typeface="Amazon Ember Regular" charset="0"/>
              </a:rPr>
              <a:t>: INVESTMENT_VEHICLE</a:t>
            </a:r>
          </a:p>
        </p:txBody>
      </p:sp>
      <p:sp>
        <p:nvSpPr>
          <p:cNvPr id="30" name="Rectangle 29">
            <a:extLst>
              <a:ext uri="{FF2B5EF4-FFF2-40B4-BE49-F238E27FC236}">
                <a16:creationId xmlns:a16="http://schemas.microsoft.com/office/drawing/2014/main" id="{3E703174-7370-AE4B-BED2-EA8C21962CD7}"/>
              </a:ext>
            </a:extLst>
          </p:cNvPr>
          <p:cNvSpPr/>
          <p:nvPr/>
        </p:nvSpPr>
        <p:spPr>
          <a:xfrm>
            <a:off x="5244643" y="3900630"/>
            <a:ext cx="3442157" cy="361637"/>
          </a:xfrm>
          <a:prstGeom prst="rect">
            <a:avLst/>
          </a:prstGeom>
        </p:spPr>
        <p:txBody>
          <a:bodyPr wrap="square">
            <a:spAutoFit/>
          </a:bodyPr>
          <a:lstStyle/>
          <a:p>
            <a:pPr defTabSz="285750"/>
            <a:r>
              <a:rPr lang="en-US" sz="1750" dirty="0">
                <a:solidFill>
                  <a:srgbClr val="00B0F0"/>
                </a:solidFill>
                <a:latin typeface="Amazon Ember Regular" charset="0"/>
                <a:cs typeface="Amazon Ember Regular" charset="0"/>
              </a:rPr>
              <a:t>shwarma,</a:t>
            </a:r>
            <a:r>
              <a:rPr lang="en-US" sz="1750" dirty="0">
                <a:latin typeface="Amazon Ember Regular" charset="0"/>
                <a:cs typeface="Amazon Ember Regular" charset="0"/>
              </a:rPr>
              <a:t> </a:t>
            </a:r>
            <a:r>
              <a:rPr lang="en-US" sz="1750" dirty="0">
                <a:solidFill>
                  <a:srgbClr val="00B0F0"/>
                </a:solidFill>
                <a:latin typeface="Amazon Ember Regular" charset="0"/>
                <a:cs typeface="Amazon Ember Regular" charset="0"/>
              </a:rPr>
              <a:t>humus</a:t>
            </a:r>
            <a:r>
              <a:rPr lang="en-US" sz="1750" dirty="0">
                <a:latin typeface="Amazon Ember Regular" charset="0"/>
                <a:cs typeface="Amazon Ember Regular" charset="0"/>
              </a:rPr>
              <a:t>: MENU_ITEMS</a:t>
            </a:r>
          </a:p>
        </p:txBody>
      </p:sp>
      <p:sp>
        <p:nvSpPr>
          <p:cNvPr id="15" name="TextBox 14">
            <a:extLst>
              <a:ext uri="{FF2B5EF4-FFF2-40B4-BE49-F238E27FC236}">
                <a16:creationId xmlns:a16="http://schemas.microsoft.com/office/drawing/2014/main" id="{DBC04A11-799E-B44E-B79B-263AAC831519}"/>
              </a:ext>
            </a:extLst>
          </p:cNvPr>
          <p:cNvSpPr txBox="1"/>
          <p:nvPr/>
        </p:nvSpPr>
        <p:spPr>
          <a:xfrm>
            <a:off x="243838" y="904760"/>
            <a:ext cx="8442962" cy="800219"/>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Analyze documents for your business and industry terms</a:t>
            </a:r>
          </a:p>
          <a:p>
            <a:pPr marL="285750" indent="-285750">
              <a:spcBef>
                <a:spcPts val="1200"/>
              </a:spcBef>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Bring your own schema to unstructured text analytics</a:t>
            </a:r>
          </a:p>
        </p:txBody>
      </p:sp>
    </p:spTree>
    <p:extLst>
      <p:ext uri="{BB962C8B-B14F-4D97-AF65-F5344CB8AC3E}">
        <p14:creationId xmlns:p14="http://schemas.microsoft.com/office/powerpoint/2010/main" val="1216964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C37D23-16B0-4824-9C57-F3162CE8EFCC}"/>
              </a:ext>
            </a:extLst>
          </p:cNvPr>
          <p:cNvSpPr>
            <a:spLocks noGrp="1"/>
          </p:cNvSpPr>
          <p:nvPr>
            <p:ph type="body" sz="quarter" idx="13"/>
          </p:nvPr>
        </p:nvSpPr>
        <p:spPr>
          <a:xfrm>
            <a:off x="458569" y="3290290"/>
            <a:ext cx="6041582" cy="434974"/>
          </a:xfrm>
        </p:spPr>
        <p:txBody>
          <a:bodyPr/>
          <a:lstStyle/>
          <a:p>
            <a:r>
              <a:rPr lang="en-US" dirty="0"/>
              <a:t>Discover Insights and Relationships in Text</a:t>
            </a:r>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a:xfrm>
            <a:off x="458569" y="2401290"/>
            <a:ext cx="8219842" cy="811265"/>
          </a:xfrm>
        </p:spPr>
        <p:txBody>
          <a:bodyPr/>
          <a:lstStyle/>
          <a:p>
            <a:r>
              <a:rPr lang="en-US" dirty="0"/>
              <a:t>Amazon Comprehend</a:t>
            </a:r>
          </a:p>
        </p:txBody>
      </p:sp>
      <p:pic>
        <p:nvPicPr>
          <p:cNvPr id="5" name="Picture 5" descr="page8image29672672">
            <a:extLst>
              <a:ext uri="{FF2B5EF4-FFF2-40B4-BE49-F238E27FC236}">
                <a16:creationId xmlns:a16="http://schemas.microsoft.com/office/drawing/2014/main" id="{3432FDA8-DD44-F04E-84E6-0E8BF8936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16" y="1258100"/>
            <a:ext cx="1384300" cy="138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7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6EE7A-0B74-0A44-9A52-0F22E741B810}"/>
              </a:ext>
            </a:extLst>
          </p:cNvPr>
          <p:cNvSpPr>
            <a:spLocks noGrp="1"/>
          </p:cNvSpPr>
          <p:nvPr>
            <p:ph type="title"/>
          </p:nvPr>
        </p:nvSpPr>
        <p:spPr>
          <a:xfrm>
            <a:off x="283213" y="285750"/>
            <a:ext cx="8229600" cy="686436"/>
          </a:xfrm>
        </p:spPr>
        <p:txBody>
          <a:bodyPr/>
          <a:lstStyle/>
          <a:p>
            <a:r>
              <a:rPr lang="en-US" dirty="0"/>
              <a:t>Training data for Custom Entity Recognizers</a:t>
            </a:r>
          </a:p>
        </p:txBody>
      </p:sp>
      <p:sp>
        <p:nvSpPr>
          <p:cNvPr id="4" name="TextBox 3">
            <a:extLst>
              <a:ext uri="{FF2B5EF4-FFF2-40B4-BE49-F238E27FC236}">
                <a16:creationId xmlns:a16="http://schemas.microsoft.com/office/drawing/2014/main" id="{5E713280-BEF0-6E40-A947-D29293B6D2E5}"/>
              </a:ext>
            </a:extLst>
          </p:cNvPr>
          <p:cNvSpPr txBox="1"/>
          <p:nvPr/>
        </p:nvSpPr>
        <p:spPr>
          <a:xfrm>
            <a:off x="631187" y="1010553"/>
            <a:ext cx="2704012" cy="646331"/>
          </a:xfrm>
          <a:prstGeom prst="rect">
            <a:avLst/>
          </a:prstGeom>
          <a:noFill/>
        </p:spPr>
        <p:txBody>
          <a:bodyPr wrap="square" rtlCol="0">
            <a:spAutoFit/>
          </a:bodyPr>
          <a:lstStyle/>
          <a:p>
            <a:r>
              <a:rPr lang="en-US" dirty="0"/>
              <a:t>Using entity list and training docs</a:t>
            </a:r>
          </a:p>
        </p:txBody>
      </p:sp>
      <p:sp>
        <p:nvSpPr>
          <p:cNvPr id="5" name="Oval 4">
            <a:extLst>
              <a:ext uri="{FF2B5EF4-FFF2-40B4-BE49-F238E27FC236}">
                <a16:creationId xmlns:a16="http://schemas.microsoft.com/office/drawing/2014/main" id="{6DF9F9F0-6F0B-C64D-9D50-AC4B3CDC8F05}"/>
              </a:ext>
            </a:extLst>
          </p:cNvPr>
          <p:cNvSpPr/>
          <p:nvPr/>
        </p:nvSpPr>
        <p:spPr>
          <a:xfrm>
            <a:off x="322217" y="1203089"/>
            <a:ext cx="269966" cy="261257"/>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2"/>
                </a:solidFill>
              </a:rPr>
              <a:t>1</a:t>
            </a:r>
          </a:p>
        </p:txBody>
      </p:sp>
      <p:sp>
        <p:nvSpPr>
          <p:cNvPr id="6" name="TextBox 5">
            <a:extLst>
              <a:ext uri="{FF2B5EF4-FFF2-40B4-BE49-F238E27FC236}">
                <a16:creationId xmlns:a16="http://schemas.microsoft.com/office/drawing/2014/main" id="{D2D84FB9-969F-1440-84F0-DEA8E4201049}"/>
              </a:ext>
            </a:extLst>
          </p:cNvPr>
          <p:cNvSpPr txBox="1"/>
          <p:nvPr/>
        </p:nvSpPr>
        <p:spPr>
          <a:xfrm>
            <a:off x="5130974" y="1018624"/>
            <a:ext cx="2704012" cy="646331"/>
          </a:xfrm>
          <a:prstGeom prst="rect">
            <a:avLst/>
          </a:prstGeom>
          <a:noFill/>
        </p:spPr>
        <p:txBody>
          <a:bodyPr wrap="square" rtlCol="0">
            <a:spAutoFit/>
          </a:bodyPr>
          <a:lstStyle/>
          <a:p>
            <a:r>
              <a:rPr lang="en-US" dirty="0"/>
              <a:t>Using annotations and training docs</a:t>
            </a:r>
          </a:p>
        </p:txBody>
      </p:sp>
      <p:sp>
        <p:nvSpPr>
          <p:cNvPr id="7" name="Oval 6">
            <a:extLst>
              <a:ext uri="{FF2B5EF4-FFF2-40B4-BE49-F238E27FC236}">
                <a16:creationId xmlns:a16="http://schemas.microsoft.com/office/drawing/2014/main" id="{3D4024CF-889C-BD4F-8B8B-CA8291E1A274}"/>
              </a:ext>
            </a:extLst>
          </p:cNvPr>
          <p:cNvSpPr/>
          <p:nvPr/>
        </p:nvSpPr>
        <p:spPr>
          <a:xfrm>
            <a:off x="4788609" y="1164722"/>
            <a:ext cx="269966" cy="261257"/>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2"/>
                </a:solidFill>
              </a:rPr>
              <a:t>2</a:t>
            </a:r>
          </a:p>
        </p:txBody>
      </p:sp>
      <p:pic>
        <p:nvPicPr>
          <p:cNvPr id="8" name="Picture 7">
            <a:extLst>
              <a:ext uri="{FF2B5EF4-FFF2-40B4-BE49-F238E27FC236}">
                <a16:creationId xmlns:a16="http://schemas.microsoft.com/office/drawing/2014/main" id="{7F4F2A7F-FB02-3340-8B2C-B0B6B3B1D2E7}"/>
              </a:ext>
            </a:extLst>
          </p:cNvPr>
          <p:cNvPicPr>
            <a:picLocks noChangeAspect="1"/>
          </p:cNvPicPr>
          <p:nvPr/>
        </p:nvPicPr>
        <p:blipFill>
          <a:blip r:embed="rId3"/>
          <a:stretch>
            <a:fillRect/>
          </a:stretch>
        </p:blipFill>
        <p:spPr>
          <a:xfrm>
            <a:off x="5197913" y="1819683"/>
            <a:ext cx="3123128" cy="1020828"/>
          </a:xfrm>
          <a:prstGeom prst="rect">
            <a:avLst/>
          </a:prstGeom>
        </p:spPr>
      </p:pic>
      <p:pic>
        <p:nvPicPr>
          <p:cNvPr id="9" name="Picture 8">
            <a:extLst>
              <a:ext uri="{FF2B5EF4-FFF2-40B4-BE49-F238E27FC236}">
                <a16:creationId xmlns:a16="http://schemas.microsoft.com/office/drawing/2014/main" id="{F44CFE4C-DEEA-A24B-80CC-A8A7386CC551}"/>
              </a:ext>
            </a:extLst>
          </p:cNvPr>
          <p:cNvPicPr>
            <a:picLocks noChangeAspect="1"/>
          </p:cNvPicPr>
          <p:nvPr/>
        </p:nvPicPr>
        <p:blipFill>
          <a:blip r:embed="rId4"/>
          <a:stretch>
            <a:fillRect/>
          </a:stretch>
        </p:blipFill>
        <p:spPr>
          <a:xfrm>
            <a:off x="783065" y="1819683"/>
            <a:ext cx="1670077" cy="1043798"/>
          </a:xfrm>
          <a:prstGeom prst="rect">
            <a:avLst/>
          </a:prstGeom>
        </p:spPr>
      </p:pic>
      <p:cxnSp>
        <p:nvCxnSpPr>
          <p:cNvPr id="11" name="Straight Connector 10">
            <a:extLst>
              <a:ext uri="{FF2B5EF4-FFF2-40B4-BE49-F238E27FC236}">
                <a16:creationId xmlns:a16="http://schemas.microsoft.com/office/drawing/2014/main" id="{C7ABB1BF-EDD6-C24B-868C-7158F7F07582}"/>
              </a:ext>
            </a:extLst>
          </p:cNvPr>
          <p:cNvCxnSpPr>
            <a:cxnSpLocks/>
          </p:cNvCxnSpPr>
          <p:nvPr/>
        </p:nvCxnSpPr>
        <p:spPr>
          <a:xfrm flipH="1">
            <a:off x="4190658" y="1333717"/>
            <a:ext cx="9857" cy="312383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E67A98C-1532-3D4F-96C5-81DE8B0C1F1F}"/>
              </a:ext>
            </a:extLst>
          </p:cNvPr>
          <p:cNvSpPr txBox="1"/>
          <p:nvPr/>
        </p:nvSpPr>
        <p:spPr>
          <a:xfrm>
            <a:off x="631187" y="3032174"/>
            <a:ext cx="338548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Simple and fast</a:t>
            </a:r>
          </a:p>
          <a:p>
            <a:pPr marL="285750" indent="-285750">
              <a:buFont typeface="Arial" panose="020B0604020202020204" pitchFamily="34" charset="0"/>
              <a:buChar char="•"/>
            </a:pPr>
            <a:r>
              <a:rPr lang="en-US" sz="1400" dirty="0"/>
              <a:t>Specify entity values that are present in the training documents</a:t>
            </a:r>
          </a:p>
          <a:p>
            <a:pPr marL="285750" indent="-285750">
              <a:buFont typeface="Arial" panose="020B0604020202020204" pitchFamily="34" charset="0"/>
              <a:buChar char="•"/>
            </a:pPr>
            <a:r>
              <a:rPr lang="en-US" sz="1400" dirty="0"/>
              <a:t>May have poor accuracy if different entity types have same values or values in wrong context are selected for training</a:t>
            </a:r>
          </a:p>
        </p:txBody>
      </p:sp>
      <p:sp>
        <p:nvSpPr>
          <p:cNvPr id="14" name="TextBox 13">
            <a:extLst>
              <a:ext uri="{FF2B5EF4-FFF2-40B4-BE49-F238E27FC236}">
                <a16:creationId xmlns:a16="http://schemas.microsoft.com/office/drawing/2014/main" id="{68558E99-868F-9B4E-848B-07A321F0D4A6}"/>
              </a:ext>
            </a:extLst>
          </p:cNvPr>
          <p:cNvSpPr txBox="1"/>
          <p:nvPr/>
        </p:nvSpPr>
        <p:spPr>
          <a:xfrm>
            <a:off x="4821284" y="3064500"/>
            <a:ext cx="306749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Specify document offset for values present in the training documents</a:t>
            </a:r>
          </a:p>
          <a:p>
            <a:pPr marL="285750" indent="-285750">
              <a:buFont typeface="Arial" panose="020B0604020202020204" pitchFamily="34" charset="0"/>
              <a:buChar char="•"/>
            </a:pPr>
            <a:r>
              <a:rPr lang="en-US" sz="1400" dirty="0"/>
              <a:t>Higher annotation effort</a:t>
            </a:r>
          </a:p>
          <a:p>
            <a:pPr marL="285750" indent="-285750">
              <a:buFont typeface="Arial" panose="020B0604020202020204" pitchFamily="34" charset="0"/>
              <a:buChar char="•"/>
            </a:pPr>
            <a:r>
              <a:rPr lang="en-US" sz="1400" dirty="0"/>
              <a:t>Higher accuracy as only specific values in the desired context are selected for training</a:t>
            </a:r>
          </a:p>
        </p:txBody>
      </p:sp>
      <p:sp>
        <p:nvSpPr>
          <p:cNvPr id="16" name="TextBox 15">
            <a:extLst>
              <a:ext uri="{FF2B5EF4-FFF2-40B4-BE49-F238E27FC236}">
                <a16:creationId xmlns:a16="http://schemas.microsoft.com/office/drawing/2014/main" id="{95CB507C-ECBA-F74E-93A3-1B330443DB32}"/>
              </a:ext>
            </a:extLst>
          </p:cNvPr>
          <p:cNvSpPr txBox="1"/>
          <p:nvPr/>
        </p:nvSpPr>
        <p:spPr>
          <a:xfrm>
            <a:off x="3947881" y="886427"/>
            <a:ext cx="505267" cy="369332"/>
          </a:xfrm>
          <a:prstGeom prst="rect">
            <a:avLst/>
          </a:prstGeom>
          <a:noFill/>
        </p:spPr>
        <p:txBody>
          <a:bodyPr wrap="none" rtlCol="0">
            <a:spAutoFit/>
          </a:bodyPr>
          <a:lstStyle/>
          <a:p>
            <a:r>
              <a:rPr lang="en-US" dirty="0">
                <a:solidFill>
                  <a:schemeClr val="accent1"/>
                </a:solidFill>
              </a:rPr>
              <a:t>OR</a:t>
            </a:r>
          </a:p>
        </p:txBody>
      </p:sp>
    </p:spTree>
    <p:extLst>
      <p:ext uri="{BB962C8B-B14F-4D97-AF65-F5344CB8AC3E}">
        <p14:creationId xmlns:p14="http://schemas.microsoft.com/office/powerpoint/2010/main" val="312638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5EA9-C374-2147-80DF-8F5DADEB811F}"/>
              </a:ext>
            </a:extLst>
          </p:cNvPr>
          <p:cNvSpPr>
            <a:spLocks noGrp="1"/>
          </p:cNvSpPr>
          <p:nvPr>
            <p:ph type="title"/>
          </p:nvPr>
        </p:nvSpPr>
        <p:spPr>
          <a:xfrm>
            <a:off x="248200" y="294207"/>
            <a:ext cx="8229600" cy="686436"/>
          </a:xfrm>
        </p:spPr>
        <p:txBody>
          <a:bodyPr/>
          <a:lstStyle/>
          <a:p>
            <a:r>
              <a:rPr lang="en-US" dirty="0"/>
              <a:t>Automated Custom Entity Recognizer Training</a:t>
            </a:r>
          </a:p>
        </p:txBody>
      </p:sp>
      <p:sp>
        <p:nvSpPr>
          <p:cNvPr id="4" name="TextBox 3">
            <a:extLst>
              <a:ext uri="{FF2B5EF4-FFF2-40B4-BE49-F238E27FC236}">
                <a16:creationId xmlns:a16="http://schemas.microsoft.com/office/drawing/2014/main" id="{EA30BB7B-4EA7-A94B-9D51-AA08CEB3AC8E}"/>
              </a:ext>
            </a:extLst>
          </p:cNvPr>
          <p:cNvSpPr txBox="1"/>
          <p:nvPr/>
        </p:nvSpPr>
        <p:spPr>
          <a:xfrm>
            <a:off x="492039" y="1010554"/>
            <a:ext cx="2704012" cy="369332"/>
          </a:xfrm>
          <a:prstGeom prst="rect">
            <a:avLst/>
          </a:prstGeom>
          <a:noFill/>
        </p:spPr>
        <p:txBody>
          <a:bodyPr wrap="square" rtlCol="0">
            <a:spAutoFit/>
          </a:bodyPr>
          <a:lstStyle/>
          <a:p>
            <a:r>
              <a:rPr lang="en-US" dirty="0"/>
              <a:t>Prepare examples</a:t>
            </a:r>
          </a:p>
        </p:txBody>
      </p:sp>
      <p:sp>
        <p:nvSpPr>
          <p:cNvPr id="5" name="TextBox 4">
            <a:extLst>
              <a:ext uri="{FF2B5EF4-FFF2-40B4-BE49-F238E27FC236}">
                <a16:creationId xmlns:a16="http://schemas.microsoft.com/office/drawing/2014/main" id="{F04492DA-13EF-F74D-A0A0-B52B9D93BB15}"/>
              </a:ext>
            </a:extLst>
          </p:cNvPr>
          <p:cNvSpPr txBox="1"/>
          <p:nvPr/>
        </p:nvSpPr>
        <p:spPr>
          <a:xfrm>
            <a:off x="3673073" y="972186"/>
            <a:ext cx="1907177" cy="369332"/>
          </a:xfrm>
          <a:prstGeom prst="rect">
            <a:avLst/>
          </a:prstGeom>
          <a:noFill/>
        </p:spPr>
        <p:txBody>
          <a:bodyPr wrap="square" rtlCol="0">
            <a:spAutoFit/>
          </a:bodyPr>
          <a:lstStyle/>
          <a:p>
            <a:r>
              <a:rPr lang="en-US" dirty="0"/>
              <a:t>Train the service</a:t>
            </a:r>
          </a:p>
        </p:txBody>
      </p:sp>
      <p:sp>
        <p:nvSpPr>
          <p:cNvPr id="6" name="Oval 5">
            <a:extLst>
              <a:ext uri="{FF2B5EF4-FFF2-40B4-BE49-F238E27FC236}">
                <a16:creationId xmlns:a16="http://schemas.microsoft.com/office/drawing/2014/main" id="{CD68446D-90E8-9C47-9512-5E3E91CA5E31}"/>
              </a:ext>
            </a:extLst>
          </p:cNvPr>
          <p:cNvSpPr/>
          <p:nvPr/>
        </p:nvSpPr>
        <p:spPr>
          <a:xfrm>
            <a:off x="248200" y="1072462"/>
            <a:ext cx="269966" cy="261257"/>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2"/>
                </a:solidFill>
              </a:rPr>
              <a:t>1</a:t>
            </a:r>
          </a:p>
        </p:txBody>
      </p:sp>
      <p:sp>
        <p:nvSpPr>
          <p:cNvPr id="7" name="Oval 6">
            <a:extLst>
              <a:ext uri="{FF2B5EF4-FFF2-40B4-BE49-F238E27FC236}">
                <a16:creationId xmlns:a16="http://schemas.microsoft.com/office/drawing/2014/main" id="{38E9FDEA-39E2-4047-B500-C227CC4BA751}"/>
              </a:ext>
            </a:extLst>
          </p:cNvPr>
          <p:cNvSpPr/>
          <p:nvPr/>
        </p:nvSpPr>
        <p:spPr>
          <a:xfrm>
            <a:off x="3448240" y="1046337"/>
            <a:ext cx="269966" cy="261257"/>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2"/>
                </a:solidFill>
              </a:rPr>
              <a:t>2</a:t>
            </a:r>
          </a:p>
        </p:txBody>
      </p:sp>
      <p:sp>
        <p:nvSpPr>
          <p:cNvPr id="8" name="Oval 7">
            <a:extLst>
              <a:ext uri="{FF2B5EF4-FFF2-40B4-BE49-F238E27FC236}">
                <a16:creationId xmlns:a16="http://schemas.microsoft.com/office/drawing/2014/main" id="{82A778FF-8F6C-BA49-97BF-7D0470FB8DFD}"/>
              </a:ext>
            </a:extLst>
          </p:cNvPr>
          <p:cNvSpPr/>
          <p:nvPr/>
        </p:nvSpPr>
        <p:spPr>
          <a:xfrm>
            <a:off x="6454015" y="1028920"/>
            <a:ext cx="269966" cy="261257"/>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2"/>
                </a:solidFill>
              </a:rPr>
              <a:t>3</a:t>
            </a:r>
          </a:p>
        </p:txBody>
      </p:sp>
      <p:sp>
        <p:nvSpPr>
          <p:cNvPr id="9" name="TextBox 8">
            <a:extLst>
              <a:ext uri="{FF2B5EF4-FFF2-40B4-BE49-F238E27FC236}">
                <a16:creationId xmlns:a16="http://schemas.microsoft.com/office/drawing/2014/main" id="{F4BCB818-EB3A-644D-8A76-26A2520662DC}"/>
              </a:ext>
            </a:extLst>
          </p:cNvPr>
          <p:cNvSpPr txBox="1"/>
          <p:nvPr/>
        </p:nvSpPr>
        <p:spPr>
          <a:xfrm>
            <a:off x="6733870" y="972186"/>
            <a:ext cx="1010189" cy="369332"/>
          </a:xfrm>
          <a:prstGeom prst="rect">
            <a:avLst/>
          </a:prstGeom>
          <a:noFill/>
        </p:spPr>
        <p:txBody>
          <a:bodyPr wrap="square" rtlCol="0">
            <a:spAutoFit/>
          </a:bodyPr>
          <a:lstStyle/>
          <a:p>
            <a:r>
              <a:rPr lang="en-US" dirty="0"/>
              <a:t>Analyze</a:t>
            </a:r>
          </a:p>
        </p:txBody>
      </p:sp>
      <p:sp>
        <p:nvSpPr>
          <p:cNvPr id="10" name="TextBox 9">
            <a:extLst>
              <a:ext uri="{FF2B5EF4-FFF2-40B4-BE49-F238E27FC236}">
                <a16:creationId xmlns:a16="http://schemas.microsoft.com/office/drawing/2014/main" id="{6E1BDEBF-1F21-AE4C-ADBD-F606CDA885D9}"/>
              </a:ext>
            </a:extLst>
          </p:cNvPr>
          <p:cNvSpPr txBox="1"/>
          <p:nvPr/>
        </p:nvSpPr>
        <p:spPr>
          <a:xfrm>
            <a:off x="444521" y="1396563"/>
            <a:ext cx="1088571" cy="276999"/>
          </a:xfrm>
          <a:prstGeom prst="rect">
            <a:avLst/>
          </a:prstGeom>
          <a:noFill/>
        </p:spPr>
        <p:txBody>
          <a:bodyPr wrap="square" rtlCol="0">
            <a:spAutoFit/>
          </a:bodyPr>
          <a:lstStyle/>
          <a:p>
            <a:pPr algn="ctr"/>
            <a:r>
              <a:rPr lang="en-US" sz="1200" dirty="0"/>
              <a:t>Entity List</a:t>
            </a:r>
          </a:p>
        </p:txBody>
      </p:sp>
      <p:sp>
        <p:nvSpPr>
          <p:cNvPr id="11" name="TextBox 10">
            <a:extLst>
              <a:ext uri="{FF2B5EF4-FFF2-40B4-BE49-F238E27FC236}">
                <a16:creationId xmlns:a16="http://schemas.microsoft.com/office/drawing/2014/main" id="{538C3BB4-E598-9C42-8DDA-9398EA09006E}"/>
              </a:ext>
            </a:extLst>
          </p:cNvPr>
          <p:cNvSpPr txBox="1"/>
          <p:nvPr/>
        </p:nvSpPr>
        <p:spPr>
          <a:xfrm>
            <a:off x="472834" y="3332728"/>
            <a:ext cx="2647114" cy="954107"/>
          </a:xfrm>
          <a:prstGeom prst="rect">
            <a:avLst/>
          </a:prstGeom>
          <a:noFill/>
        </p:spPr>
        <p:txBody>
          <a:bodyPr wrap="square" rtlCol="0">
            <a:spAutoFit/>
          </a:bodyPr>
          <a:lstStyle/>
          <a:p>
            <a:pPr marL="115888" indent="-115888">
              <a:buFont typeface="Arial" panose="020B0604020202020204" pitchFamily="34" charset="0"/>
              <a:buChar char="•"/>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Documents containing terms and phrases in text</a:t>
            </a:r>
          </a:p>
          <a:p>
            <a:pPr marL="115888" indent="-115888">
              <a:buFont typeface="Arial" panose="020B0604020202020204" pitchFamily="34" charset="0"/>
              <a:buChar char="•"/>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200 examples per entity type recommended</a:t>
            </a:r>
          </a:p>
        </p:txBody>
      </p:sp>
      <p:graphicFrame>
        <p:nvGraphicFramePr>
          <p:cNvPr id="18" name="Table 17">
            <a:extLst>
              <a:ext uri="{FF2B5EF4-FFF2-40B4-BE49-F238E27FC236}">
                <a16:creationId xmlns:a16="http://schemas.microsoft.com/office/drawing/2014/main" id="{637BF95A-CCFF-614C-9773-2C337246E818}"/>
              </a:ext>
            </a:extLst>
          </p:cNvPr>
          <p:cNvGraphicFramePr>
            <a:graphicFrameLocks noGrp="1"/>
          </p:cNvGraphicFramePr>
          <p:nvPr>
            <p:extLst>
              <p:ext uri="{D42A27DB-BD31-4B8C-83A1-F6EECF244321}">
                <p14:modId xmlns:p14="http://schemas.microsoft.com/office/powerpoint/2010/main" val="1825369892"/>
              </p:ext>
            </p:extLst>
          </p:nvPr>
        </p:nvGraphicFramePr>
        <p:xfrm>
          <a:off x="600259" y="1767830"/>
          <a:ext cx="2519689" cy="1257300"/>
        </p:xfrm>
        <a:graphic>
          <a:graphicData uri="http://schemas.openxmlformats.org/drawingml/2006/table">
            <a:tbl>
              <a:tblPr firstRow="1" bandRow="1">
                <a:tableStyleId>{073A0DAA-6AF3-43AB-8588-CEC1D06C72B9}</a:tableStyleId>
              </a:tblPr>
              <a:tblGrid>
                <a:gridCol w="1397471">
                  <a:extLst>
                    <a:ext uri="{9D8B030D-6E8A-4147-A177-3AD203B41FA5}">
                      <a16:colId xmlns:a16="http://schemas.microsoft.com/office/drawing/2014/main" val="3412447524"/>
                    </a:ext>
                  </a:extLst>
                </a:gridCol>
                <a:gridCol w="1122218">
                  <a:extLst>
                    <a:ext uri="{9D8B030D-6E8A-4147-A177-3AD203B41FA5}">
                      <a16:colId xmlns:a16="http://schemas.microsoft.com/office/drawing/2014/main" val="3229913665"/>
                    </a:ext>
                  </a:extLst>
                </a:gridCol>
              </a:tblGrid>
              <a:tr h="0">
                <a:tc>
                  <a:txBody>
                    <a:bodyPr/>
                    <a:lstStyle/>
                    <a:p>
                      <a:r>
                        <a:rPr lang="en-US" sz="1050" dirty="0">
                          <a:solidFill>
                            <a:schemeClr val="accent1"/>
                          </a:solidFill>
                        </a:rPr>
                        <a:t>ENTITY VALUE</a:t>
                      </a:r>
                    </a:p>
                  </a:txBody>
                  <a:tcPr/>
                </a:tc>
                <a:tc>
                  <a:txBody>
                    <a:bodyPr/>
                    <a:lstStyle/>
                    <a:p>
                      <a:r>
                        <a:rPr lang="en-US" sz="1050" dirty="0">
                          <a:solidFill>
                            <a:schemeClr val="accent1"/>
                          </a:solidFill>
                        </a:rPr>
                        <a:t>ENTITY TYPE</a:t>
                      </a:r>
                    </a:p>
                  </a:txBody>
                  <a:tcPr/>
                </a:tc>
                <a:extLst>
                  <a:ext uri="{0D108BD9-81ED-4DB2-BD59-A6C34878D82A}">
                    <a16:rowId xmlns:a16="http://schemas.microsoft.com/office/drawing/2014/main" val="4080115076"/>
                  </a:ext>
                </a:extLst>
              </a:tr>
              <a:tr h="0">
                <a:tc>
                  <a:txBody>
                    <a:bodyPr/>
                    <a:lstStyle/>
                    <a:p>
                      <a:r>
                        <a:rPr lang="en-US" sz="1050" dirty="0"/>
                        <a:t>XT2457</a:t>
                      </a:r>
                    </a:p>
                  </a:txBody>
                  <a:tcPr/>
                </a:tc>
                <a:tc>
                  <a:txBody>
                    <a:bodyPr/>
                    <a:lstStyle/>
                    <a:p>
                      <a:r>
                        <a:rPr lang="en-US" sz="1050" dirty="0"/>
                        <a:t>PART</a:t>
                      </a:r>
                    </a:p>
                  </a:txBody>
                  <a:tcPr/>
                </a:tc>
                <a:extLst>
                  <a:ext uri="{0D108BD9-81ED-4DB2-BD59-A6C34878D82A}">
                    <a16:rowId xmlns:a16="http://schemas.microsoft.com/office/drawing/2014/main" val="1110466468"/>
                  </a:ext>
                </a:extLst>
              </a:tr>
              <a:tr h="0">
                <a:tc>
                  <a:txBody>
                    <a:bodyPr/>
                    <a:lstStyle/>
                    <a:p>
                      <a:r>
                        <a:rPr lang="en-US" sz="1050" dirty="0"/>
                        <a:t>Renew Subscription</a:t>
                      </a:r>
                    </a:p>
                  </a:txBody>
                  <a:tcPr/>
                </a:tc>
                <a:tc>
                  <a:txBody>
                    <a:bodyPr/>
                    <a:lstStyle/>
                    <a:p>
                      <a:r>
                        <a:rPr lang="en-US" sz="1050" dirty="0"/>
                        <a:t>ACTION</a:t>
                      </a:r>
                    </a:p>
                  </a:txBody>
                  <a:tcPr/>
                </a:tc>
                <a:extLst>
                  <a:ext uri="{0D108BD9-81ED-4DB2-BD59-A6C34878D82A}">
                    <a16:rowId xmlns:a16="http://schemas.microsoft.com/office/drawing/2014/main" val="3076526119"/>
                  </a:ext>
                </a:extLst>
              </a:tr>
              <a:tr h="0">
                <a:tc>
                  <a:txBody>
                    <a:bodyPr/>
                    <a:lstStyle/>
                    <a:p>
                      <a:r>
                        <a:rPr lang="en-US" sz="1050" dirty="0"/>
                        <a:t>SD5578</a:t>
                      </a:r>
                    </a:p>
                  </a:txBody>
                  <a:tcPr/>
                </a:tc>
                <a:tc>
                  <a:txBody>
                    <a:bodyPr/>
                    <a:lstStyle/>
                    <a:p>
                      <a:r>
                        <a:rPr lang="en-US" sz="1050" dirty="0"/>
                        <a:t>PART</a:t>
                      </a:r>
                    </a:p>
                  </a:txBody>
                  <a:tcPr/>
                </a:tc>
                <a:extLst>
                  <a:ext uri="{0D108BD9-81ED-4DB2-BD59-A6C34878D82A}">
                    <a16:rowId xmlns:a16="http://schemas.microsoft.com/office/drawing/2014/main" val="2185780267"/>
                  </a:ext>
                </a:extLst>
              </a:tr>
              <a:tr h="0">
                <a:tc>
                  <a:txBody>
                    <a:bodyPr/>
                    <a:lstStyle/>
                    <a:p>
                      <a:r>
                        <a:rPr lang="en-US" sz="1050" dirty="0"/>
                        <a:t>Cancel the order</a:t>
                      </a:r>
                    </a:p>
                  </a:txBody>
                  <a:tcPr/>
                </a:tc>
                <a:tc>
                  <a:txBody>
                    <a:bodyPr/>
                    <a:lstStyle/>
                    <a:p>
                      <a:r>
                        <a:rPr lang="en-US" sz="1050" dirty="0"/>
                        <a:t>ACTION</a:t>
                      </a:r>
                    </a:p>
                  </a:txBody>
                  <a:tcPr/>
                </a:tc>
                <a:extLst>
                  <a:ext uri="{0D108BD9-81ED-4DB2-BD59-A6C34878D82A}">
                    <a16:rowId xmlns:a16="http://schemas.microsoft.com/office/drawing/2014/main" val="1800423097"/>
                  </a:ext>
                </a:extLst>
              </a:tr>
            </a:tbl>
          </a:graphicData>
        </a:graphic>
      </p:graphicFrame>
      <p:pic>
        <p:nvPicPr>
          <p:cNvPr id="19" name="Picture 5" descr="page8image29672672">
            <a:extLst>
              <a:ext uri="{FF2B5EF4-FFF2-40B4-BE49-F238E27FC236}">
                <a16:creationId xmlns:a16="http://schemas.microsoft.com/office/drawing/2014/main" id="{2D85682C-FC96-D645-9AFE-30C1592AE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006" y="1581713"/>
            <a:ext cx="875568" cy="8755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30694B6-B57C-4B4C-8441-6403F252C621}"/>
              </a:ext>
            </a:extLst>
          </p:cNvPr>
          <p:cNvSpPr txBox="1"/>
          <p:nvPr/>
        </p:nvSpPr>
        <p:spPr>
          <a:xfrm>
            <a:off x="3511171" y="2836212"/>
            <a:ext cx="2131238" cy="1592744"/>
          </a:xfrm>
          <a:prstGeom prst="rect">
            <a:avLst/>
          </a:prstGeom>
          <a:noFill/>
        </p:spPr>
        <p:txBody>
          <a:bodyPr wrap="square" rtlCol="0">
            <a:spAutoFit/>
          </a:bodyPr>
          <a:lstStyle/>
          <a:p>
            <a:pPr algn="ctr">
              <a:spcBef>
                <a:spcPts val="1200"/>
              </a:spcBef>
            </a:pPr>
            <a:r>
              <a:rPr lang="en-US" sz="1125" kern="0" dirty="0">
                <a:solidFill>
                  <a:srgbClr val="FFCE3F"/>
                </a:solidFill>
              </a:rPr>
              <a:t>Automated annotation</a:t>
            </a:r>
          </a:p>
          <a:p>
            <a:pPr algn="ctr">
              <a:spcBef>
                <a:spcPts val="1200"/>
              </a:spcBef>
            </a:pPr>
            <a:r>
              <a:rPr lang="en-US" sz="1125" kern="0" dirty="0">
                <a:solidFill>
                  <a:srgbClr val="FFCE3F"/>
                </a:solidFill>
              </a:rPr>
              <a:t>Automated algorithm selection</a:t>
            </a:r>
          </a:p>
          <a:p>
            <a:pPr algn="ctr">
              <a:spcBef>
                <a:spcPts val="1200"/>
              </a:spcBef>
            </a:pPr>
            <a:r>
              <a:rPr lang="en-US" sz="1125" kern="0" dirty="0">
                <a:solidFill>
                  <a:srgbClr val="FFCE3F"/>
                </a:solidFill>
              </a:rPr>
              <a:t>Automated tuning and testing</a:t>
            </a:r>
          </a:p>
          <a:p>
            <a:pPr algn="ctr">
              <a:spcBef>
                <a:spcPts val="1200"/>
              </a:spcBef>
            </a:pPr>
            <a:r>
              <a:rPr lang="en-US" sz="1125" kern="0" dirty="0">
                <a:solidFill>
                  <a:srgbClr val="FFCE3F"/>
                </a:solidFill>
              </a:rPr>
              <a:t>SDK or code-free Console UX</a:t>
            </a:r>
          </a:p>
        </p:txBody>
      </p:sp>
      <p:sp>
        <p:nvSpPr>
          <p:cNvPr id="21" name="TextBox 20">
            <a:extLst>
              <a:ext uri="{FF2B5EF4-FFF2-40B4-BE49-F238E27FC236}">
                <a16:creationId xmlns:a16="http://schemas.microsoft.com/office/drawing/2014/main" id="{45E60D3E-D8AD-B54A-B24E-6844DB12C557}"/>
              </a:ext>
            </a:extLst>
          </p:cNvPr>
          <p:cNvSpPr txBox="1"/>
          <p:nvPr/>
        </p:nvSpPr>
        <p:spPr>
          <a:xfrm>
            <a:off x="6733870" y="1412746"/>
            <a:ext cx="2061750" cy="3016210"/>
          </a:xfrm>
          <a:prstGeom prst="rect">
            <a:avLst/>
          </a:prstGeom>
          <a:noFill/>
        </p:spPr>
        <p:txBody>
          <a:bodyPr wrap="square" rtlCol="0">
            <a:spAutoFit/>
          </a:bodyPr>
          <a:lstStyle/>
          <a:p>
            <a:r>
              <a:rPr lang="en-US" sz="1000" dirty="0"/>
              <a:t>Hello, my name is </a:t>
            </a:r>
            <a:r>
              <a:rPr lang="en-US" sz="1000" u="sng" dirty="0">
                <a:solidFill>
                  <a:schemeClr val="bg1"/>
                </a:solidFill>
                <a:highlight>
                  <a:srgbClr val="00FF00"/>
                </a:highlight>
              </a:rPr>
              <a:t>John Doe</a:t>
            </a:r>
            <a:r>
              <a:rPr lang="en-US" sz="1000" dirty="0">
                <a:solidFill>
                  <a:schemeClr val="bg1"/>
                </a:solidFill>
              </a:rPr>
              <a:t>, </a:t>
            </a:r>
            <a:r>
              <a:rPr lang="en-US" sz="1000" dirty="0"/>
              <a:t>and thank you for calling </a:t>
            </a:r>
            <a:r>
              <a:rPr lang="en-US" sz="1000" u="sng" dirty="0">
                <a:solidFill>
                  <a:schemeClr val="bg1"/>
                </a:solidFill>
                <a:highlight>
                  <a:srgbClr val="00FF00"/>
                </a:highlight>
              </a:rPr>
              <a:t>AnyCompany</a:t>
            </a:r>
            <a:r>
              <a:rPr lang="en-US" sz="1000" dirty="0"/>
              <a:t>. I understand you are calling about part number </a:t>
            </a:r>
            <a:r>
              <a:rPr lang="en-US" sz="1000" u="sng" dirty="0">
                <a:solidFill>
                  <a:schemeClr val="bg1"/>
                </a:solidFill>
                <a:highlight>
                  <a:srgbClr val="00FF00"/>
                </a:highlight>
              </a:rPr>
              <a:t>XT2457</a:t>
            </a:r>
            <a:r>
              <a:rPr lang="en-US" sz="1000" dirty="0"/>
              <a:t>. We have that part on back order and we are expediting it for you.</a:t>
            </a:r>
          </a:p>
          <a:p>
            <a:endParaRPr lang="en-US" sz="1000" dirty="0"/>
          </a:p>
          <a:p>
            <a:r>
              <a:rPr lang="en-US" sz="1000" dirty="0"/>
              <a:t>Thank you, but I was expediting it last week. At this point I think we should go ahead and </a:t>
            </a:r>
            <a:r>
              <a:rPr lang="en-US" sz="1000" u="sng" dirty="0">
                <a:solidFill>
                  <a:schemeClr val="bg1"/>
                </a:solidFill>
                <a:highlight>
                  <a:srgbClr val="00FF00"/>
                </a:highlight>
              </a:rPr>
              <a:t>cancel the order</a:t>
            </a:r>
            <a:r>
              <a:rPr lang="en-US" sz="1000" dirty="0"/>
              <a:t> entirely.</a:t>
            </a:r>
          </a:p>
          <a:p>
            <a:endParaRPr lang="en-US" sz="1000" dirty="0"/>
          </a:p>
          <a:p>
            <a:r>
              <a:rPr lang="en-US" sz="1000" dirty="0"/>
              <a:t>We are sorry to hear that sir, would you be willing to complete the order if we offered a 10% discount?</a:t>
            </a:r>
          </a:p>
          <a:p>
            <a:endParaRPr lang="en-US" sz="1000" dirty="0"/>
          </a:p>
          <a:p>
            <a:r>
              <a:rPr lang="en-US" sz="1000" dirty="0"/>
              <a:t>Yes, thank you.</a:t>
            </a:r>
          </a:p>
        </p:txBody>
      </p:sp>
      <p:sp>
        <p:nvSpPr>
          <p:cNvPr id="3" name="TextBox 2">
            <a:extLst>
              <a:ext uri="{FF2B5EF4-FFF2-40B4-BE49-F238E27FC236}">
                <a16:creationId xmlns:a16="http://schemas.microsoft.com/office/drawing/2014/main" id="{1DF9714C-24D9-2A45-BE38-CC8189139558}"/>
              </a:ext>
            </a:extLst>
          </p:cNvPr>
          <p:cNvSpPr txBox="1"/>
          <p:nvPr/>
        </p:nvSpPr>
        <p:spPr>
          <a:xfrm>
            <a:off x="1388471" y="2920851"/>
            <a:ext cx="455574" cy="646331"/>
          </a:xfrm>
          <a:prstGeom prst="rect">
            <a:avLst/>
          </a:prstGeom>
          <a:noFill/>
        </p:spPr>
        <p:txBody>
          <a:bodyPr wrap="none" rtlCol="0">
            <a:spAutoFit/>
          </a:bodyPr>
          <a:lstStyle/>
          <a:p>
            <a:r>
              <a:rPr lang="en-US" sz="3600" dirty="0">
                <a:solidFill>
                  <a:schemeClr val="accent1"/>
                </a:solidFill>
              </a:rPr>
              <a:t>+</a:t>
            </a:r>
          </a:p>
        </p:txBody>
      </p:sp>
    </p:spTree>
    <p:extLst>
      <p:ext uri="{BB962C8B-B14F-4D97-AF65-F5344CB8AC3E}">
        <p14:creationId xmlns:p14="http://schemas.microsoft.com/office/powerpoint/2010/main" val="39857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2FD8-3E9C-9746-9691-3B47CF8F742C}"/>
              </a:ext>
            </a:extLst>
          </p:cNvPr>
          <p:cNvSpPr>
            <a:spLocks noGrp="1"/>
          </p:cNvSpPr>
          <p:nvPr>
            <p:ph type="title"/>
          </p:nvPr>
        </p:nvSpPr>
        <p:spPr/>
        <p:txBody>
          <a:bodyPr/>
          <a:lstStyle/>
          <a:p>
            <a:r>
              <a:rPr lang="en-US" dirty="0"/>
              <a:t>Annotating training data with SageMaker Ground Truth</a:t>
            </a:r>
          </a:p>
        </p:txBody>
      </p:sp>
      <p:pic>
        <p:nvPicPr>
          <p:cNvPr id="4" name="Picture 3">
            <a:extLst>
              <a:ext uri="{FF2B5EF4-FFF2-40B4-BE49-F238E27FC236}">
                <a16:creationId xmlns:a16="http://schemas.microsoft.com/office/drawing/2014/main" id="{2FE586F7-0404-6646-9895-C014FBD9F435}"/>
              </a:ext>
            </a:extLst>
          </p:cNvPr>
          <p:cNvPicPr>
            <a:picLocks noChangeAspect="1"/>
          </p:cNvPicPr>
          <p:nvPr/>
        </p:nvPicPr>
        <p:blipFill>
          <a:blip r:embed="rId3"/>
          <a:stretch>
            <a:fillRect/>
          </a:stretch>
        </p:blipFill>
        <p:spPr>
          <a:xfrm>
            <a:off x="457200" y="920006"/>
            <a:ext cx="3495040" cy="3561522"/>
          </a:xfrm>
          <a:prstGeom prst="rect">
            <a:avLst/>
          </a:prstGeom>
        </p:spPr>
      </p:pic>
      <p:sp>
        <p:nvSpPr>
          <p:cNvPr id="5" name="TextBox 4">
            <a:extLst>
              <a:ext uri="{FF2B5EF4-FFF2-40B4-BE49-F238E27FC236}">
                <a16:creationId xmlns:a16="http://schemas.microsoft.com/office/drawing/2014/main" id="{C0D5E8FA-A0E2-0C4D-AF17-989C89528C63}"/>
              </a:ext>
            </a:extLst>
          </p:cNvPr>
          <p:cNvSpPr txBox="1"/>
          <p:nvPr/>
        </p:nvSpPr>
        <p:spPr>
          <a:xfrm>
            <a:off x="4420925" y="1125200"/>
            <a:ext cx="4265875" cy="289310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End-to-end labeling pipeline from documents upload, workforce selection, work delegation, and labeling</a:t>
            </a:r>
          </a:p>
          <a:p>
            <a:pPr marL="285750" indent="-285750">
              <a:spcAft>
                <a:spcPts val="1200"/>
              </a:spcAft>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Driven through a simple user interface</a:t>
            </a:r>
          </a:p>
          <a:p>
            <a:pPr marL="285750" indent="-285750">
              <a:spcAft>
                <a:spcPts val="1200"/>
              </a:spcAft>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Choice of leveraging internal team or third-party workforce to annotate data</a:t>
            </a:r>
          </a:p>
        </p:txBody>
      </p:sp>
    </p:spTree>
    <p:extLst>
      <p:ext uri="{BB962C8B-B14F-4D97-AF65-F5344CB8AC3E}">
        <p14:creationId xmlns:p14="http://schemas.microsoft.com/office/powerpoint/2010/main" val="278923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2FD8-3E9C-9746-9691-3B47CF8F742C}"/>
              </a:ext>
            </a:extLst>
          </p:cNvPr>
          <p:cNvSpPr>
            <a:spLocks noGrp="1"/>
          </p:cNvSpPr>
          <p:nvPr>
            <p:ph type="title"/>
          </p:nvPr>
        </p:nvSpPr>
        <p:spPr/>
        <p:txBody>
          <a:bodyPr/>
          <a:lstStyle/>
          <a:p>
            <a:r>
              <a:rPr lang="en-US" dirty="0"/>
              <a:t>Human validation with Amazon Augmented AI for near-100% accuracy use cases</a:t>
            </a:r>
          </a:p>
        </p:txBody>
      </p:sp>
      <p:sp>
        <p:nvSpPr>
          <p:cNvPr id="5" name="TextBox 4">
            <a:extLst>
              <a:ext uri="{FF2B5EF4-FFF2-40B4-BE49-F238E27FC236}">
                <a16:creationId xmlns:a16="http://schemas.microsoft.com/office/drawing/2014/main" id="{C0D5E8FA-A0E2-0C4D-AF17-989C89528C63}"/>
              </a:ext>
            </a:extLst>
          </p:cNvPr>
          <p:cNvSpPr txBox="1"/>
          <p:nvPr/>
        </p:nvSpPr>
        <p:spPr>
          <a:xfrm>
            <a:off x="4617370" y="1386016"/>
            <a:ext cx="4414982" cy="196977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Put models to production faster with a human reviewer. Use human validation to continuously improve ML model </a:t>
            </a:r>
          </a:p>
          <a:p>
            <a:pPr marL="285750" indent="-285750">
              <a:spcAft>
                <a:spcPts val="12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Reduced time-to-market with pre-built workflows, user interfaces, multiple workforce options (internal team or third-party workforce)</a:t>
            </a:r>
          </a:p>
        </p:txBody>
      </p:sp>
      <p:pic>
        <p:nvPicPr>
          <p:cNvPr id="1026" name="Picture 2" descr="https://d2908q01vomqb2.cloudfront.net/f1f836cb4ea6efb2a0b1b99f41ad8b103eff4b59/2020/07/23/reivew-nlp-10-2.jpg">
            <a:extLst>
              <a:ext uri="{FF2B5EF4-FFF2-40B4-BE49-F238E27FC236}">
                <a16:creationId xmlns:a16="http://schemas.microsoft.com/office/drawing/2014/main" id="{1E96C819-8A28-49B6-96B6-808C9C7CFE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9"/>
          <a:stretch/>
        </p:blipFill>
        <p:spPr bwMode="auto">
          <a:xfrm>
            <a:off x="306125" y="1386016"/>
            <a:ext cx="4220507" cy="255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7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1AA6-FACD-6E44-948A-FAFA6A14A1F7}"/>
              </a:ext>
            </a:extLst>
          </p:cNvPr>
          <p:cNvSpPr>
            <a:spLocks noGrp="1"/>
          </p:cNvSpPr>
          <p:nvPr>
            <p:ph type="title"/>
          </p:nvPr>
        </p:nvSpPr>
        <p:spPr>
          <a:xfrm>
            <a:off x="457199" y="285750"/>
            <a:ext cx="8472115" cy="686436"/>
          </a:xfrm>
        </p:spPr>
        <p:txBody>
          <a:bodyPr/>
          <a:lstStyle/>
          <a:p>
            <a:r>
              <a:rPr lang="en-US" dirty="0"/>
              <a:t>Real-time custom classification and custom entity recognition</a:t>
            </a:r>
          </a:p>
        </p:txBody>
      </p:sp>
      <p:sp>
        <p:nvSpPr>
          <p:cNvPr id="3" name="Text Placeholder 2">
            <a:extLst>
              <a:ext uri="{FF2B5EF4-FFF2-40B4-BE49-F238E27FC236}">
                <a16:creationId xmlns:a16="http://schemas.microsoft.com/office/drawing/2014/main" id="{5F61E0CF-93AE-0C4A-B06D-AC853A0ABF7B}"/>
              </a:ext>
            </a:extLst>
          </p:cNvPr>
          <p:cNvSpPr>
            <a:spLocks noGrp="1"/>
          </p:cNvSpPr>
          <p:nvPr>
            <p:ph type="body" sz="quarter" idx="10"/>
          </p:nvPr>
        </p:nvSpPr>
        <p:spPr>
          <a:xfrm>
            <a:off x="1900362" y="1264257"/>
            <a:ext cx="6786437" cy="3231542"/>
          </a:xfrm>
        </p:spPr>
        <p:txBody>
          <a:bodyPr/>
          <a:lstStyle/>
          <a:p>
            <a:pPr marL="285750" indent="-285750">
              <a:lnSpc>
                <a:spcPct val="100000"/>
              </a:lnSpc>
              <a:spcBef>
                <a:spcPts val="1600"/>
              </a:spcBef>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Synchronous endpoints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for custom classifier and custom entity recognizer models</a:t>
            </a:r>
          </a:p>
          <a:p>
            <a:pPr marL="285750" indent="-285750">
              <a:lnSpc>
                <a:spcPct val="100000"/>
              </a:lnSpc>
              <a:spcBef>
                <a:spcPts val="1600"/>
              </a:spcBef>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Endpoints offer </a:t>
            </a: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configurable throughput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to match data volume starting at 100 characters per second</a:t>
            </a:r>
          </a:p>
          <a:p>
            <a:pPr marL="285750" indent="-285750">
              <a:lnSpc>
                <a:spcPct val="100000"/>
              </a:lnSpc>
              <a:spcBef>
                <a:spcPts val="1600"/>
              </a:spcBef>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Endpoints can </a:t>
            </a: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autoscale</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with volume or can be </a:t>
            </a: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scheduled</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to turn on at specified times</a:t>
            </a:r>
          </a:p>
          <a:p>
            <a:pPr marL="285750" indent="-285750">
              <a:lnSpc>
                <a:spcPct val="100000"/>
              </a:lnSpc>
              <a:spcBef>
                <a:spcPts val="1600"/>
              </a:spcBef>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Pricing based on </a:t>
            </a: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endpoint throughput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and </a:t>
            </a: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uptime duration</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C9FE29A-EB36-6C4B-80FB-BCADC6072360}"/>
              </a:ext>
            </a:extLst>
          </p:cNvPr>
          <p:cNvPicPr>
            <a:picLocks noChangeAspect="1"/>
          </p:cNvPicPr>
          <p:nvPr/>
        </p:nvPicPr>
        <p:blipFill>
          <a:blip r:embed="rId3"/>
          <a:stretch>
            <a:fillRect/>
          </a:stretch>
        </p:blipFill>
        <p:spPr>
          <a:xfrm>
            <a:off x="716922" y="2630268"/>
            <a:ext cx="678130" cy="678130"/>
          </a:xfrm>
          <a:prstGeom prst="rect">
            <a:avLst/>
          </a:prstGeom>
        </p:spPr>
      </p:pic>
      <p:pic>
        <p:nvPicPr>
          <p:cNvPr id="7" name="Picture 6">
            <a:extLst>
              <a:ext uri="{FF2B5EF4-FFF2-40B4-BE49-F238E27FC236}">
                <a16:creationId xmlns:a16="http://schemas.microsoft.com/office/drawing/2014/main" id="{0C4BB2E9-0470-1745-BC58-C1AB34B7B508}"/>
              </a:ext>
            </a:extLst>
          </p:cNvPr>
          <p:cNvPicPr>
            <a:picLocks noChangeAspect="1"/>
          </p:cNvPicPr>
          <p:nvPr/>
        </p:nvPicPr>
        <p:blipFill>
          <a:blip r:embed="rId4"/>
          <a:stretch>
            <a:fillRect/>
          </a:stretch>
        </p:blipFill>
        <p:spPr>
          <a:xfrm>
            <a:off x="623911" y="1795390"/>
            <a:ext cx="827350" cy="831487"/>
          </a:xfrm>
          <a:prstGeom prst="rect">
            <a:avLst/>
          </a:prstGeom>
        </p:spPr>
      </p:pic>
      <p:pic>
        <p:nvPicPr>
          <p:cNvPr id="9" name="Picture 8">
            <a:extLst>
              <a:ext uri="{FF2B5EF4-FFF2-40B4-BE49-F238E27FC236}">
                <a16:creationId xmlns:a16="http://schemas.microsoft.com/office/drawing/2014/main" id="{A0CC6FD5-C037-904B-ABB3-23A6B052ADE1}"/>
              </a:ext>
            </a:extLst>
          </p:cNvPr>
          <p:cNvPicPr>
            <a:picLocks noChangeAspect="1"/>
          </p:cNvPicPr>
          <p:nvPr/>
        </p:nvPicPr>
        <p:blipFill>
          <a:blip r:embed="rId5"/>
          <a:stretch>
            <a:fillRect/>
          </a:stretch>
        </p:blipFill>
        <p:spPr>
          <a:xfrm>
            <a:off x="726487" y="3330577"/>
            <a:ext cx="614147" cy="617218"/>
          </a:xfrm>
          <a:prstGeom prst="rect">
            <a:avLst/>
          </a:prstGeom>
        </p:spPr>
      </p:pic>
      <p:pic>
        <p:nvPicPr>
          <p:cNvPr id="11" name="Picture 10">
            <a:extLst>
              <a:ext uri="{FF2B5EF4-FFF2-40B4-BE49-F238E27FC236}">
                <a16:creationId xmlns:a16="http://schemas.microsoft.com/office/drawing/2014/main" id="{CA1FE665-8B89-1441-AAEC-93003C9CE3F8}"/>
              </a:ext>
            </a:extLst>
          </p:cNvPr>
          <p:cNvPicPr>
            <a:picLocks noChangeAspect="1"/>
          </p:cNvPicPr>
          <p:nvPr/>
        </p:nvPicPr>
        <p:blipFill>
          <a:blip r:embed="rId6"/>
          <a:stretch>
            <a:fillRect/>
          </a:stretch>
        </p:blipFill>
        <p:spPr>
          <a:xfrm>
            <a:off x="716922" y="1195705"/>
            <a:ext cx="678130" cy="681521"/>
          </a:xfrm>
          <a:prstGeom prst="rect">
            <a:avLst/>
          </a:prstGeom>
        </p:spPr>
      </p:pic>
    </p:spTree>
    <p:extLst>
      <p:ext uri="{BB962C8B-B14F-4D97-AF65-F5344CB8AC3E}">
        <p14:creationId xmlns:p14="http://schemas.microsoft.com/office/powerpoint/2010/main" val="83017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7AD6-2450-7746-93DC-5C7FBFD56D7B}"/>
              </a:ext>
            </a:extLst>
          </p:cNvPr>
          <p:cNvSpPr>
            <a:spLocks noGrp="1"/>
          </p:cNvSpPr>
          <p:nvPr>
            <p:ph type="title"/>
          </p:nvPr>
        </p:nvSpPr>
        <p:spPr/>
        <p:txBody>
          <a:bodyPr/>
          <a:lstStyle/>
          <a:p>
            <a:r>
              <a:rPr lang="en-US" dirty="0"/>
              <a:t>Amazon Comprehend safeguards your data</a:t>
            </a:r>
          </a:p>
        </p:txBody>
      </p:sp>
      <p:sp>
        <p:nvSpPr>
          <p:cNvPr id="6" name="Text Placeholder 5">
            <a:extLst>
              <a:ext uri="{FF2B5EF4-FFF2-40B4-BE49-F238E27FC236}">
                <a16:creationId xmlns:a16="http://schemas.microsoft.com/office/drawing/2014/main" id="{50022818-F76B-8D4C-8F18-D419FA76BD7C}"/>
              </a:ext>
            </a:extLst>
          </p:cNvPr>
          <p:cNvSpPr>
            <a:spLocks noGrp="1"/>
          </p:cNvSpPr>
          <p:nvPr>
            <p:ph type="body" sz="quarter" idx="10"/>
          </p:nvPr>
        </p:nvSpPr>
        <p:spPr/>
        <p:txBody>
          <a:bodyPr/>
          <a:lstStyle/>
          <a:p>
            <a:pPr marL="285750" indent="-285750">
              <a:spcAft>
                <a:spcPts val="1200"/>
              </a:spcAft>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Amazon Virtual Private Cloud (Amazon VPC) endpoints via AWS PrivateLink:</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Securely initiate API calls to Amazon Comprehend from within your VPC and avoid using the public internet</a:t>
            </a:r>
          </a:p>
          <a:p>
            <a:pPr marL="285750" indent="-285750">
              <a:spcAft>
                <a:spcPts val="1200"/>
              </a:spcAft>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Amazon Key Management Service (KMS):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Enables you to encrypt the data in the storage volume for Start* and Create* jobs as well as encrypt the output results of Start* jobs using your own KMS key</a:t>
            </a:r>
          </a:p>
        </p:txBody>
      </p:sp>
    </p:spTree>
    <p:extLst>
      <p:ext uri="{BB962C8B-B14F-4D97-AF65-F5344CB8AC3E}">
        <p14:creationId xmlns:p14="http://schemas.microsoft.com/office/powerpoint/2010/main" val="187926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49F3-7097-A64B-B819-065A71788F6A}"/>
              </a:ext>
            </a:extLst>
          </p:cNvPr>
          <p:cNvSpPr txBox="1">
            <a:spLocks/>
          </p:cNvSpPr>
          <p:nvPr/>
        </p:nvSpPr>
        <p:spPr>
          <a:xfrm>
            <a:off x="238333" y="187953"/>
            <a:ext cx="8448675" cy="46990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r>
              <a:rPr lang="en-US" sz="3000" b="0" dirty="0">
                <a:solidFill>
                  <a:schemeClr val="tx1"/>
                </a:solidFill>
                <a:latin typeface="+mj-lt"/>
              </a:rPr>
              <a:t>Comprehend Languages Support</a:t>
            </a:r>
          </a:p>
        </p:txBody>
      </p:sp>
      <p:graphicFrame>
        <p:nvGraphicFramePr>
          <p:cNvPr id="9" name="Table 8">
            <a:extLst>
              <a:ext uri="{FF2B5EF4-FFF2-40B4-BE49-F238E27FC236}">
                <a16:creationId xmlns:a16="http://schemas.microsoft.com/office/drawing/2014/main" id="{527FC26F-59E3-3548-AE57-6632492E51CE}"/>
              </a:ext>
            </a:extLst>
          </p:cNvPr>
          <p:cNvGraphicFramePr>
            <a:graphicFrameLocks noGrp="1"/>
          </p:cNvGraphicFramePr>
          <p:nvPr>
            <p:extLst>
              <p:ext uri="{D42A27DB-BD31-4B8C-83A1-F6EECF244321}">
                <p14:modId xmlns:p14="http://schemas.microsoft.com/office/powerpoint/2010/main" val="2263499098"/>
              </p:ext>
            </p:extLst>
          </p:nvPr>
        </p:nvGraphicFramePr>
        <p:xfrm>
          <a:off x="456992" y="866835"/>
          <a:ext cx="8230016" cy="3211830"/>
        </p:xfrm>
        <a:graphic>
          <a:graphicData uri="http://schemas.openxmlformats.org/drawingml/2006/table">
            <a:tbl>
              <a:tblPr firstRow="1" bandRow="1">
                <a:tableStyleId>{2D5ABB26-0587-4C30-8999-92F81FD0307C}</a:tableStyleId>
              </a:tblPr>
              <a:tblGrid>
                <a:gridCol w="2433223">
                  <a:extLst>
                    <a:ext uri="{9D8B030D-6E8A-4147-A177-3AD203B41FA5}">
                      <a16:colId xmlns:a16="http://schemas.microsoft.com/office/drawing/2014/main" val="500605323"/>
                    </a:ext>
                  </a:extLst>
                </a:gridCol>
                <a:gridCol w="1872616">
                  <a:extLst>
                    <a:ext uri="{9D8B030D-6E8A-4147-A177-3AD203B41FA5}">
                      <a16:colId xmlns:a16="http://schemas.microsoft.com/office/drawing/2014/main" val="1862849086"/>
                    </a:ext>
                  </a:extLst>
                </a:gridCol>
                <a:gridCol w="1288112">
                  <a:extLst>
                    <a:ext uri="{9D8B030D-6E8A-4147-A177-3AD203B41FA5}">
                      <a16:colId xmlns:a16="http://schemas.microsoft.com/office/drawing/2014/main" val="363617794"/>
                    </a:ext>
                  </a:extLst>
                </a:gridCol>
                <a:gridCol w="1304014">
                  <a:extLst>
                    <a:ext uri="{9D8B030D-6E8A-4147-A177-3AD203B41FA5}">
                      <a16:colId xmlns:a16="http://schemas.microsoft.com/office/drawing/2014/main" val="1072868459"/>
                    </a:ext>
                  </a:extLst>
                </a:gridCol>
                <a:gridCol w="1332051">
                  <a:extLst>
                    <a:ext uri="{9D8B030D-6E8A-4147-A177-3AD203B41FA5}">
                      <a16:colId xmlns:a16="http://schemas.microsoft.com/office/drawing/2014/main" val="4130366925"/>
                    </a:ext>
                  </a:extLst>
                </a:gridCol>
              </a:tblGrid>
              <a:tr h="366920">
                <a:tc>
                  <a:txBody>
                    <a:bodyPr/>
                    <a:lstStyle/>
                    <a:p>
                      <a:pPr>
                        <a:spcAft>
                          <a:spcPts val="1200"/>
                        </a:spcAft>
                      </a:pPr>
                      <a:r>
                        <a:rPr lang="en-US" sz="1500" kern="1200" dirty="0">
                          <a:solidFill>
                            <a:schemeClr val="accent2"/>
                          </a:solidFill>
                        </a:rPr>
                        <a:t>Languages</a:t>
                      </a:r>
                      <a:endParaRPr lang="en-US" sz="1500" b="1" i="0" kern="1200" dirty="0">
                        <a:solidFill>
                          <a:schemeClr val="accent2"/>
                        </a:solidFill>
                        <a:latin typeface="+mn-lt"/>
                        <a:ea typeface="+mn-ea"/>
                        <a:cs typeface="+mn-cs"/>
                      </a:endParaRPr>
                    </a:p>
                  </a:txBody>
                  <a:tcPr marL="57150" marR="57150" marT="28575" marB="28575">
                    <a:lnB w="12700" cap="flat" cmpd="sng" algn="ctr">
                      <a:solidFill>
                        <a:schemeClr val="tx1"/>
                      </a:solidFill>
                      <a:prstDash val="solid"/>
                      <a:round/>
                      <a:headEnd type="none" w="med" len="med"/>
                      <a:tailEnd type="none" w="med" len="med"/>
                    </a:lnB>
                  </a:tcPr>
                </a:tc>
                <a:tc>
                  <a:txBody>
                    <a:bodyPr/>
                    <a:lstStyle/>
                    <a:p>
                      <a:pPr algn="ctr">
                        <a:spcAft>
                          <a:spcPts val="1200"/>
                        </a:spcAft>
                      </a:pPr>
                      <a:r>
                        <a:rPr lang="en-US" sz="1500" dirty="0">
                          <a:solidFill>
                            <a:schemeClr val="accent2"/>
                          </a:solidFill>
                        </a:rPr>
                        <a:t>Entities, Key Phrases, Sentiment</a:t>
                      </a:r>
                      <a:endParaRPr lang="en-US" sz="2500" i="0" dirty="0">
                        <a:solidFill>
                          <a:schemeClr val="accent2"/>
                        </a:solidFill>
                      </a:endParaRPr>
                    </a:p>
                  </a:txBody>
                  <a:tcPr marL="57150" marR="57150" marT="28575" marB="28575">
                    <a:lnB w="12700" cap="flat" cmpd="sng" algn="ctr">
                      <a:solidFill>
                        <a:schemeClr val="tx1"/>
                      </a:solidFill>
                      <a:prstDash val="solid"/>
                      <a:round/>
                      <a:headEnd type="none" w="med" len="med"/>
                      <a:tailEnd type="none" w="med" len="med"/>
                    </a:lnB>
                  </a:tcPr>
                </a:tc>
                <a:tc>
                  <a:txBody>
                    <a:bodyPr/>
                    <a:lstStyle/>
                    <a:p>
                      <a:pPr algn="ctr">
                        <a:spcAft>
                          <a:spcPts val="1200"/>
                        </a:spcAft>
                      </a:pPr>
                      <a:r>
                        <a:rPr lang="en-US" sz="1500" kern="1200" dirty="0">
                          <a:solidFill>
                            <a:schemeClr val="accent2"/>
                          </a:solidFill>
                        </a:rPr>
                        <a:t>Syntax</a:t>
                      </a:r>
                      <a:endParaRPr lang="en-US" sz="1500" b="1" kern="1200" dirty="0">
                        <a:solidFill>
                          <a:schemeClr val="accent2"/>
                        </a:solidFill>
                        <a:latin typeface="+mn-lt"/>
                        <a:ea typeface="+mn-ea"/>
                        <a:cs typeface="+mn-cs"/>
                      </a:endParaRPr>
                    </a:p>
                  </a:txBody>
                  <a:tcPr marL="57150" marR="57150" marT="28575" marB="28575">
                    <a:lnB w="12700" cap="flat" cmpd="sng" algn="ctr">
                      <a:solidFill>
                        <a:schemeClr val="tx1"/>
                      </a:solidFill>
                      <a:prstDash val="solid"/>
                      <a:round/>
                      <a:headEnd type="none" w="med" len="med"/>
                      <a:tailEnd type="none" w="med" len="med"/>
                    </a:lnB>
                  </a:tcPr>
                </a:tc>
                <a:tc>
                  <a:txBody>
                    <a:bodyPr/>
                    <a:lstStyle/>
                    <a:p>
                      <a:pPr algn="ctr">
                        <a:spcAft>
                          <a:spcPts val="1200"/>
                        </a:spcAft>
                      </a:pPr>
                      <a:r>
                        <a:rPr lang="en-US" sz="1500" kern="1200" dirty="0">
                          <a:solidFill>
                            <a:schemeClr val="accent2"/>
                          </a:solidFill>
                        </a:rPr>
                        <a:t>Custom Classifier</a:t>
                      </a:r>
                      <a:endParaRPr lang="en-US" sz="1500" b="1" kern="1200" dirty="0">
                        <a:solidFill>
                          <a:schemeClr val="accent2"/>
                        </a:solidFill>
                        <a:latin typeface="+mn-lt"/>
                        <a:ea typeface="+mn-ea"/>
                        <a:cs typeface="+mn-cs"/>
                      </a:endParaRPr>
                    </a:p>
                  </a:txBody>
                  <a:tcPr marL="57150" marR="57150" marT="28575" marB="28575">
                    <a:lnB w="12700" cap="flat" cmpd="sng" algn="ctr">
                      <a:solidFill>
                        <a:schemeClr val="tx1"/>
                      </a:solidFill>
                      <a:prstDash val="solid"/>
                      <a:round/>
                      <a:headEnd type="none" w="med" len="med"/>
                      <a:tailEnd type="none" w="med" len="med"/>
                    </a:lnB>
                  </a:tcPr>
                </a:tc>
                <a:tc>
                  <a:txBody>
                    <a:bodyPr/>
                    <a:lstStyle/>
                    <a:p>
                      <a:pPr algn="ctr">
                        <a:spcAft>
                          <a:spcPts val="1200"/>
                        </a:spcAft>
                      </a:pPr>
                      <a:r>
                        <a:rPr lang="en-US" sz="1500" kern="1200" dirty="0">
                          <a:solidFill>
                            <a:schemeClr val="accent2"/>
                          </a:solidFill>
                        </a:rPr>
                        <a:t>Custom Entity</a:t>
                      </a:r>
                      <a:endParaRPr lang="en-US" sz="1500" b="1" kern="1200" dirty="0">
                        <a:solidFill>
                          <a:schemeClr val="accent2"/>
                        </a:solidFill>
                        <a:latin typeface="+mn-lt"/>
                        <a:ea typeface="+mn-ea"/>
                        <a:cs typeface="+mn-cs"/>
                      </a:endParaRPr>
                    </a:p>
                  </a:txBody>
                  <a:tcPr marL="57150" marR="57150" marT="28575" marB="2857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2111118"/>
                  </a:ext>
                </a:extLst>
              </a:tr>
              <a:tr h="223643">
                <a:tc>
                  <a:txBody>
                    <a:bodyPr/>
                    <a:lstStyle/>
                    <a:p>
                      <a:pPr marL="0" indent="0">
                        <a:lnSpc>
                          <a:spcPct val="100000"/>
                        </a:lnSpc>
                        <a:buFont typeface="Arial" pitchFamily="34" charset="0"/>
                        <a:buNone/>
                        <a:defRPr/>
                      </a:pPr>
                      <a:r>
                        <a:rPr lang="en-US" sz="1100" dirty="0"/>
                        <a:t>English (</a:t>
                      </a:r>
                      <a:r>
                        <a:rPr lang="en-US" sz="1100" dirty="0" err="1"/>
                        <a:t>en</a:t>
                      </a:r>
                      <a:r>
                        <a:rPr lang="en-US" sz="1100" dirty="0"/>
                        <a:t>)</a:t>
                      </a:r>
                      <a:endParaRPr lang="en-US" sz="1100" dirty="0">
                        <a:cs typeface="ＭＳ Ｐゴシック" charset="0"/>
                      </a:endParaRP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endParaRPr lang="en-US" sz="1100" b="1" dirty="0">
                        <a:solidFill>
                          <a:srgbClr val="44880E"/>
                        </a:solidFill>
                      </a:endParaRP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846844"/>
                  </a:ext>
                </a:extLst>
              </a:tr>
              <a:tr h="182981">
                <a:tc>
                  <a:txBody>
                    <a:bodyPr/>
                    <a:lstStyle/>
                    <a:p>
                      <a:r>
                        <a:rPr lang="en-US" sz="1100" dirty="0"/>
                        <a:t>Spanish (es)</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t>✓</a:t>
                      </a:r>
                      <a:endParaRPr lang="en-US" sz="1100" b="1" dirty="0">
                        <a:solidFill>
                          <a:srgbClr val="44880E"/>
                        </a:solidFill>
                      </a:endParaRP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1834150"/>
                  </a:ext>
                </a:extLst>
              </a:tr>
              <a:tr h="182981">
                <a:tc>
                  <a:txBody>
                    <a:bodyPr/>
                    <a:lstStyle/>
                    <a:p>
                      <a:r>
                        <a:rPr lang="en-US" sz="1100" dirty="0"/>
                        <a:t>French (</a:t>
                      </a:r>
                      <a:r>
                        <a:rPr lang="en-US" sz="1100" dirty="0" err="1"/>
                        <a:t>fr</a:t>
                      </a: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197454"/>
                  </a:ext>
                </a:extLst>
              </a:tr>
              <a:tr h="182981">
                <a:tc>
                  <a:txBody>
                    <a:bodyPr/>
                    <a:lstStyle/>
                    <a:p>
                      <a:r>
                        <a:rPr lang="en-US" sz="1100" dirty="0"/>
                        <a:t>German (de)</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0803018"/>
                  </a:ext>
                </a:extLst>
              </a:tr>
              <a:tr h="182981">
                <a:tc>
                  <a:txBody>
                    <a:bodyPr/>
                    <a:lstStyle/>
                    <a:p>
                      <a:r>
                        <a:rPr lang="en-US" sz="1100" dirty="0"/>
                        <a:t>Italian (it)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379706"/>
                  </a:ext>
                </a:extLst>
              </a:tr>
              <a:tr h="182981">
                <a:tc>
                  <a:txBody>
                    <a:bodyPr/>
                    <a:lstStyle/>
                    <a:p>
                      <a:r>
                        <a:rPr lang="en-US" sz="1100" dirty="0"/>
                        <a:t>Portuguese (</a:t>
                      </a:r>
                      <a:r>
                        <a:rPr lang="en-US" sz="1100" dirty="0" err="1"/>
                        <a:t>pt</a:t>
                      </a: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8269116"/>
                  </a:ext>
                </a:extLst>
              </a:tr>
              <a:tr h="0">
                <a:tc>
                  <a:txBody>
                    <a:bodyPr/>
                    <a:lstStyle/>
                    <a:p>
                      <a:pPr marL="0" indent="0" algn="l" defTabSz="457200" rtl="0" eaLnBrk="1" latinLnBrk="0" hangingPunct="1">
                        <a:lnSpc>
                          <a:spcPct val="100000"/>
                        </a:lnSpc>
                        <a:buFont typeface="Arial" panose="020B0604020202020204" pitchFamily="34" charset="0"/>
                        <a:buNone/>
                        <a:defRPr/>
                      </a:pPr>
                      <a:r>
                        <a:rPr lang="en-US" sz="1100" kern="1200" dirty="0">
                          <a:solidFill>
                            <a:schemeClr val="tx1"/>
                          </a:solidFill>
                          <a:latin typeface="+mn-lt"/>
                          <a:ea typeface="+mn-ea"/>
                          <a:cs typeface="+mn-cs"/>
                        </a:rPr>
                        <a:t>Arabic (</a:t>
                      </a:r>
                      <a:r>
                        <a:rPr lang="en-US" sz="1100" kern="1200" dirty="0" err="1">
                          <a:solidFill>
                            <a:schemeClr val="tx1"/>
                          </a:solidFill>
                          <a:latin typeface="+mn-lt"/>
                          <a:ea typeface="+mn-ea"/>
                          <a:cs typeface="+mn-cs"/>
                        </a:rPr>
                        <a:t>ar</a:t>
                      </a:r>
                      <a:r>
                        <a:rPr lang="en-US" sz="1100" kern="1200" dirty="0">
                          <a:solidFill>
                            <a:schemeClr val="tx1"/>
                          </a:solidFill>
                          <a:latin typeface="+mn-lt"/>
                          <a:ea typeface="+mn-ea"/>
                          <a:cs typeface="+mn-cs"/>
                        </a:rPr>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64796"/>
                  </a:ext>
                </a:extLst>
              </a:tr>
              <a:tr h="223643">
                <a:tc>
                  <a:txBody>
                    <a:bodyPr/>
                    <a:lstStyle/>
                    <a:p>
                      <a:pPr marL="0" indent="0">
                        <a:lnSpc>
                          <a:spcPct val="100000"/>
                        </a:lnSpc>
                        <a:buFont typeface="Arial" pitchFamily="34" charset="0"/>
                        <a:buNone/>
                        <a:defRPr/>
                      </a:pPr>
                      <a:r>
                        <a:rPr lang="en-US" sz="1100" dirty="0"/>
                        <a:t>Chinese - traditional (</a:t>
                      </a:r>
                      <a:r>
                        <a:rPr lang="en-US" sz="1100" dirty="0" err="1"/>
                        <a:t>zh</a:t>
                      </a:r>
                      <a:r>
                        <a:rPr lang="en-US" sz="1100" dirty="0"/>
                        <a:t>-TW)</a:t>
                      </a:r>
                      <a:endParaRPr lang="en-US" sz="1100" dirty="0">
                        <a:cs typeface="ＭＳ Ｐゴシック" charset="0"/>
                      </a:endParaRP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2627022"/>
                  </a:ext>
                </a:extLst>
              </a:tr>
              <a:tr h="223643">
                <a:tc>
                  <a:txBody>
                    <a:bodyPr/>
                    <a:lstStyle/>
                    <a:p>
                      <a:pPr marL="0" indent="0">
                        <a:lnSpc>
                          <a:spcPct val="100000"/>
                        </a:lnSpc>
                        <a:buFont typeface="Arial" pitchFamily="34" charset="0"/>
                        <a:buNone/>
                        <a:defRPr/>
                      </a:pPr>
                      <a:r>
                        <a:rPr lang="en-US" sz="1100" dirty="0"/>
                        <a:t>Chinese – simplified (zh)</a:t>
                      </a:r>
                      <a:endParaRPr lang="en-US" sz="1100" dirty="0">
                        <a:cs typeface="ＭＳ Ｐゴシック" charset="0"/>
                      </a:endParaRP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679050"/>
                  </a:ext>
                </a:extLst>
              </a:tr>
              <a:tr h="223643">
                <a:tc>
                  <a:txBody>
                    <a:bodyPr/>
                    <a:lstStyle/>
                    <a:p>
                      <a:pPr marL="0" indent="0">
                        <a:lnSpc>
                          <a:spcPct val="100000"/>
                        </a:lnSpc>
                        <a:buFont typeface="Arial" pitchFamily="34" charset="0"/>
                        <a:buNone/>
                        <a:defRPr/>
                      </a:pPr>
                      <a:r>
                        <a:rPr lang="en-US" sz="1100" dirty="0"/>
                        <a:t>Hindi (hi)</a:t>
                      </a:r>
                      <a:endParaRPr lang="en-US" sz="1100" dirty="0">
                        <a:cs typeface="ＭＳ Ｐゴシック" charset="0"/>
                      </a:endParaRP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5598426"/>
                  </a:ext>
                </a:extLst>
              </a:tr>
              <a:tr h="223643">
                <a:tc>
                  <a:txBody>
                    <a:bodyPr/>
                    <a:lstStyle/>
                    <a:p>
                      <a:pPr marL="0" indent="0">
                        <a:lnSpc>
                          <a:spcPct val="100000"/>
                        </a:lnSpc>
                        <a:buFont typeface="Arial" pitchFamily="34" charset="0"/>
                        <a:buNone/>
                        <a:defRPr/>
                      </a:pPr>
                      <a:r>
                        <a:rPr lang="en-US" sz="1100" dirty="0"/>
                        <a:t>Japanese (ja)</a:t>
                      </a:r>
                      <a:endParaRPr lang="en-US" sz="1100" dirty="0">
                        <a:cs typeface="ＭＳ Ｐゴシック" charset="0"/>
                      </a:endParaRP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709361"/>
                  </a:ext>
                </a:extLst>
              </a:tr>
              <a:tr h="1829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Korean (ko)</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dirty="0"/>
                    </a:p>
                  </a:txBody>
                  <a:tcPr marL="57150" marR="57150" marT="28575" marB="2857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4428331"/>
                  </a:ext>
                </a:extLst>
              </a:tr>
            </a:tbl>
          </a:graphicData>
        </a:graphic>
      </p:graphicFrame>
    </p:spTree>
    <p:extLst>
      <p:ext uri="{BB962C8B-B14F-4D97-AF65-F5344CB8AC3E}">
        <p14:creationId xmlns:p14="http://schemas.microsoft.com/office/powerpoint/2010/main" val="173977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D1BA81-0C98-4E7D-BCD1-D5DFC28E8294}"/>
              </a:ext>
            </a:extLst>
          </p:cNvPr>
          <p:cNvPicPr>
            <a:picLocks noChangeAspect="1"/>
          </p:cNvPicPr>
          <p:nvPr/>
        </p:nvPicPr>
        <p:blipFill rotWithShape="1">
          <a:blip r:embed="rId3" cstate="hqprint">
            <a:alphaModFix amt="13000"/>
            <a:extLst>
              <a:ext uri="{28A0092B-C50C-407E-A947-70E740481C1C}">
                <a14:useLocalDpi xmlns:a14="http://schemas.microsoft.com/office/drawing/2010/main"/>
              </a:ext>
            </a:extLst>
          </a:blip>
          <a:srcRect/>
          <a:stretch/>
        </p:blipFill>
        <p:spPr>
          <a:xfrm>
            <a:off x="1372" y="2"/>
            <a:ext cx="9142629" cy="5143500"/>
          </a:xfrm>
          <a:prstGeom prst="rect">
            <a:avLst/>
          </a:prstGeom>
        </p:spPr>
      </p:pic>
      <p:sp>
        <p:nvSpPr>
          <p:cNvPr id="11" name="Rectangle 10"/>
          <p:cNvSpPr/>
          <p:nvPr/>
        </p:nvSpPr>
        <p:spPr>
          <a:xfrm>
            <a:off x="4832273" y="2545718"/>
            <a:ext cx="3235404" cy="1015663"/>
          </a:xfrm>
          <a:prstGeom prst="rect">
            <a:avLst/>
          </a:prstGeom>
        </p:spPr>
        <p:txBody>
          <a:bodyPr wrap="square">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FINRA uses </a:t>
            </a:r>
            <a:r>
              <a:rPr lang="en-US" sz="1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Comprehend</a:t>
            </a:r>
            <a:r>
              <a:rPr lang="en-US" sz="1200" b="1" dirty="0">
                <a:latin typeface="Amazon Ember" panose="020B0603020204020204" pitchFamily="34" charset="0"/>
                <a:ea typeface="Amazon Ember" panose="020B0603020204020204" pitchFamily="34" charset="0"/>
                <a:cs typeface="Amazon Ember" panose="020B0603020204020204" pitchFamily="34" charset="0"/>
              </a:rPr>
              <a:t> </a:t>
            </a:r>
            <a:r>
              <a:rPr lang="en-US" sz="1200" dirty="0">
                <a:latin typeface="Amazon Ember" panose="020B0603020204020204" pitchFamily="34" charset="0"/>
                <a:ea typeface="Amazon Ember" panose="020B0603020204020204" pitchFamily="34" charset="0"/>
                <a:cs typeface="Amazon Ember" panose="020B0603020204020204" pitchFamily="34" charset="0"/>
              </a:rPr>
              <a:t>to process and review millions of documents with unstructured data, helping flag records of interest that should be reviewed by human investigators.</a:t>
            </a:r>
            <a:endParaRPr lang="en-US" sz="1200" dirty="0">
              <a:latin typeface="Amazon Ember" panose="02000000000000000000" pitchFamily="2" charset="0"/>
              <a:ea typeface="Amazon Ember" panose="02000000000000000000" pitchFamily="2" charset="0"/>
              <a:cs typeface="Amazon Ember Cd Light" panose="020B0406020204020204" pitchFamily="34" charset="0"/>
            </a:endParaRPr>
          </a:p>
        </p:txBody>
      </p:sp>
      <p:sp>
        <p:nvSpPr>
          <p:cNvPr id="8" name="TextBox 7">
            <a:extLst>
              <a:ext uri="{FF2B5EF4-FFF2-40B4-BE49-F238E27FC236}">
                <a16:creationId xmlns:a16="http://schemas.microsoft.com/office/drawing/2014/main" id="{5BC1277B-7E2A-4963-8AE5-1EC91571660C}"/>
              </a:ext>
            </a:extLst>
          </p:cNvPr>
          <p:cNvSpPr txBox="1"/>
          <p:nvPr/>
        </p:nvSpPr>
        <p:spPr>
          <a:xfrm flipH="1">
            <a:off x="4832271" y="1519380"/>
            <a:ext cx="3711653" cy="954107"/>
          </a:xfrm>
          <a:prstGeom prst="rect">
            <a:avLst/>
          </a:prstGeom>
          <a:noFill/>
        </p:spPr>
        <p:txBody>
          <a:bodyPr wrap="square" rtlCol="0">
            <a:spAutoFit/>
          </a:bodyPr>
          <a:lstStyle/>
          <a:p>
            <a:pPr>
              <a:spcBef>
                <a:spcPct val="0"/>
              </a:spcBef>
            </a:pPr>
            <a: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Accelerating </a:t>
            </a:r>
            <a:b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br>
            <a: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investigation timelines</a:t>
            </a:r>
          </a:p>
        </p:txBody>
      </p:sp>
      <p:pic>
        <p:nvPicPr>
          <p:cNvPr id="3" name="Picture 2">
            <a:extLst>
              <a:ext uri="{FF2B5EF4-FFF2-40B4-BE49-F238E27FC236}">
                <a16:creationId xmlns:a16="http://schemas.microsoft.com/office/drawing/2014/main" id="{70C53087-1ED2-47D8-8EB9-F452966AF9A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226329" y="1794963"/>
            <a:ext cx="2859897" cy="1016604"/>
          </a:xfrm>
          <a:prstGeom prst="rect">
            <a:avLst/>
          </a:prstGeom>
        </p:spPr>
      </p:pic>
    </p:spTree>
    <p:extLst>
      <p:ext uri="{BB962C8B-B14F-4D97-AF65-F5344CB8AC3E}">
        <p14:creationId xmlns:p14="http://schemas.microsoft.com/office/powerpoint/2010/main" val="228923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B0674-6804-4294-A8F7-0CA51CD95D03}"/>
              </a:ext>
            </a:extLst>
          </p:cNvPr>
          <p:cNvPicPr>
            <a:picLocks noChangeAspect="1"/>
          </p:cNvPicPr>
          <p:nvPr/>
        </p:nvPicPr>
        <p:blipFill rotWithShape="1">
          <a:blip r:embed="rId3" cstate="hqprint">
            <a:alphaModFix amt="13000"/>
            <a:extLst>
              <a:ext uri="{28A0092B-C50C-407E-A947-70E740481C1C}">
                <a14:useLocalDpi xmlns:a14="http://schemas.microsoft.com/office/drawing/2010/main"/>
              </a:ext>
            </a:extLst>
          </a:blip>
          <a:srcRect/>
          <a:stretch/>
        </p:blipFill>
        <p:spPr>
          <a:xfrm flipH="1">
            <a:off x="-3" y="2"/>
            <a:ext cx="9152357" cy="5143500"/>
          </a:xfrm>
          <a:prstGeom prst="rect">
            <a:avLst/>
          </a:prstGeom>
        </p:spPr>
      </p:pic>
      <p:sp>
        <p:nvSpPr>
          <p:cNvPr id="10" name="TextBox 9"/>
          <p:cNvSpPr txBox="1"/>
          <p:nvPr/>
        </p:nvSpPr>
        <p:spPr>
          <a:xfrm flipH="1">
            <a:off x="4832273" y="1519380"/>
            <a:ext cx="3352724" cy="954107"/>
          </a:xfrm>
          <a:prstGeom prst="rect">
            <a:avLst/>
          </a:prstGeom>
          <a:noFill/>
        </p:spPr>
        <p:txBody>
          <a:bodyPr wrap="square" rtlCol="0">
            <a:spAutoFit/>
          </a:bodyPr>
          <a:lstStyle/>
          <a:p>
            <a:pPr>
              <a:spcBef>
                <a:spcPct val="0"/>
              </a:spcBef>
            </a:pPr>
            <a: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Acting on</a:t>
            </a:r>
            <a:b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br>
            <a: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customer feedback</a:t>
            </a:r>
          </a:p>
        </p:txBody>
      </p:sp>
      <p:sp>
        <p:nvSpPr>
          <p:cNvPr id="11" name="Rectangle 10"/>
          <p:cNvSpPr/>
          <p:nvPr/>
        </p:nvSpPr>
        <p:spPr>
          <a:xfrm>
            <a:off x="4832273" y="2545719"/>
            <a:ext cx="3549730" cy="830997"/>
          </a:xfrm>
          <a:prstGeom prst="rect">
            <a:avLst/>
          </a:prstGeom>
        </p:spPr>
        <p:txBody>
          <a:bodyPr wrap="square">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Bark &amp; Co uses </a:t>
            </a:r>
            <a:r>
              <a:rPr lang="en-US" sz="1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Comprehend</a:t>
            </a:r>
            <a:r>
              <a:rPr lang="en-US" sz="1200" b="1" dirty="0">
                <a:latin typeface="Amazon Ember" panose="020B0603020204020204" pitchFamily="34" charset="0"/>
                <a:ea typeface="Amazon Ember" panose="020B0603020204020204" pitchFamily="34" charset="0"/>
                <a:cs typeface="Amazon Ember" panose="020B0603020204020204" pitchFamily="34" charset="0"/>
              </a:rPr>
              <a:t> </a:t>
            </a:r>
            <a:r>
              <a:rPr lang="en-US" sz="1200" dirty="0">
                <a:latin typeface="Amazon Ember" panose="020B0603020204020204" pitchFamily="34" charset="0"/>
                <a:ea typeface="Amazon Ember" panose="020B0603020204020204" pitchFamily="34" charset="0"/>
                <a:cs typeface="Amazon Ember" panose="020B0603020204020204" pitchFamily="34" charset="0"/>
              </a:rPr>
              <a:t>to analyze their customers’ comments and feedback, allowing them to respond faster and improve the customer experience.</a:t>
            </a:r>
          </a:p>
        </p:txBody>
      </p:sp>
      <p:pic>
        <p:nvPicPr>
          <p:cNvPr id="6" name="Picture 5">
            <a:extLst>
              <a:ext uri="{FF2B5EF4-FFF2-40B4-BE49-F238E27FC236}">
                <a16:creationId xmlns:a16="http://schemas.microsoft.com/office/drawing/2014/main" id="{21B3103B-59F7-4F97-9ADF-6B7CCAEAA6AD}"/>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1269923" y="2059371"/>
            <a:ext cx="2292428" cy="828229"/>
          </a:xfrm>
          <a:prstGeom prst="rect">
            <a:avLst/>
          </a:prstGeom>
        </p:spPr>
      </p:pic>
    </p:spTree>
    <p:extLst>
      <p:ext uri="{BB962C8B-B14F-4D97-AF65-F5344CB8AC3E}">
        <p14:creationId xmlns:p14="http://schemas.microsoft.com/office/powerpoint/2010/main" val="155044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8ABF3C-6446-4E5B-B45C-BF21BA376EA6}"/>
              </a:ext>
            </a:extLst>
          </p:cNvPr>
          <p:cNvPicPr>
            <a:picLocks noChangeAspect="1"/>
          </p:cNvPicPr>
          <p:nvPr/>
        </p:nvPicPr>
        <p:blipFill rotWithShape="1">
          <a:blip r:embed="rId3" cstate="hqprint">
            <a:alphaModFix amt="13000"/>
            <a:extLst>
              <a:ext uri="{28A0092B-C50C-407E-A947-70E740481C1C}">
                <a14:useLocalDpi xmlns:a14="http://schemas.microsoft.com/office/drawing/2010/main"/>
              </a:ext>
            </a:extLst>
          </a:blip>
          <a:srcRect/>
          <a:stretch/>
        </p:blipFill>
        <p:spPr>
          <a:xfrm>
            <a:off x="-1" y="1"/>
            <a:ext cx="9143999" cy="5143500"/>
          </a:xfrm>
          <a:prstGeom prst="rect">
            <a:avLst/>
          </a:prstGeom>
        </p:spPr>
      </p:pic>
      <p:sp>
        <p:nvSpPr>
          <p:cNvPr id="8" name="TextBox 7">
            <a:extLst>
              <a:ext uri="{FF2B5EF4-FFF2-40B4-BE49-F238E27FC236}">
                <a16:creationId xmlns:a16="http://schemas.microsoft.com/office/drawing/2014/main" id="{0B6F86BA-F955-4442-A9FE-FA5DD4757B9E}"/>
              </a:ext>
            </a:extLst>
          </p:cNvPr>
          <p:cNvSpPr txBox="1"/>
          <p:nvPr/>
        </p:nvSpPr>
        <p:spPr>
          <a:xfrm flipH="1">
            <a:off x="4832271" y="1519380"/>
            <a:ext cx="3711653" cy="954107"/>
          </a:xfrm>
          <a:prstGeom prst="rect">
            <a:avLst/>
          </a:prstGeom>
          <a:noFill/>
        </p:spPr>
        <p:txBody>
          <a:bodyPr wrap="square" rtlCol="0">
            <a:spAutoFit/>
          </a:bodyPr>
          <a:lstStyle/>
          <a:p>
            <a:pPr>
              <a:spcBef>
                <a:spcPct val="0"/>
              </a:spcBef>
            </a:pPr>
            <a: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Finding insights </a:t>
            </a:r>
            <a:b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br>
            <a: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in social data</a:t>
            </a:r>
          </a:p>
        </p:txBody>
      </p:sp>
      <p:sp>
        <p:nvSpPr>
          <p:cNvPr id="11" name="Rectangle 10"/>
          <p:cNvSpPr/>
          <p:nvPr/>
        </p:nvSpPr>
        <p:spPr>
          <a:xfrm>
            <a:off x="4832272" y="2545718"/>
            <a:ext cx="3359228" cy="830997"/>
          </a:xfrm>
          <a:prstGeom prst="rect">
            <a:avLst/>
          </a:prstGeom>
        </p:spPr>
        <p:txBody>
          <a:bodyPr wrap="square">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PubNub uses </a:t>
            </a:r>
            <a:r>
              <a:rPr lang="en-US" sz="1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Comprehend</a:t>
            </a:r>
            <a:r>
              <a:rPr lang="en-US" sz="1200" b="1" dirty="0">
                <a:latin typeface="Amazon Ember" panose="020B0603020204020204" pitchFamily="34" charset="0"/>
                <a:ea typeface="Amazon Ember" panose="020B0603020204020204" pitchFamily="34" charset="0"/>
                <a:cs typeface="Amazon Ember" panose="020B0603020204020204" pitchFamily="34" charset="0"/>
              </a:rPr>
              <a:t> </a:t>
            </a:r>
            <a:r>
              <a:rPr lang="en-US" sz="1200" dirty="0">
                <a:latin typeface="Amazon Ember" panose="020B0603020204020204" pitchFamily="34" charset="0"/>
                <a:ea typeface="Amazon Ember" panose="020B0603020204020204" pitchFamily="34" charset="0"/>
                <a:cs typeface="Amazon Ember" panose="020B0603020204020204" pitchFamily="34" charset="0"/>
              </a:rPr>
              <a:t>to analyze twitter posts using election related hashtags, creating new insights on public reaction to political events.</a:t>
            </a:r>
            <a:endParaRPr lang="en-US" sz="1200" dirty="0">
              <a:latin typeface="Amazon Ember" panose="02000000000000000000" pitchFamily="2" charset="0"/>
              <a:ea typeface="Amazon Ember" panose="02000000000000000000" pitchFamily="2" charset="0"/>
              <a:cs typeface="Amazon Ember Cd Light" panose="020B0406020204020204" pitchFamily="34" charset="0"/>
            </a:endParaRPr>
          </a:p>
        </p:txBody>
      </p:sp>
      <p:pic>
        <p:nvPicPr>
          <p:cNvPr id="7" name="Picture 6">
            <a:extLst>
              <a:ext uri="{FF2B5EF4-FFF2-40B4-BE49-F238E27FC236}">
                <a16:creationId xmlns:a16="http://schemas.microsoft.com/office/drawing/2014/main" id="{6D1BEEBB-7692-44EC-A8F6-3279E42C72A6}"/>
              </a:ext>
            </a:extLst>
          </p:cNvPr>
          <p:cNvPicPr>
            <a:picLocks noChangeAspect="1"/>
          </p:cNvPicPr>
          <p:nvPr/>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218958" y="2133492"/>
            <a:ext cx="2533892" cy="603788"/>
          </a:xfrm>
          <a:prstGeom prst="rect">
            <a:avLst/>
          </a:prstGeom>
        </p:spPr>
      </p:pic>
    </p:spTree>
    <p:extLst>
      <p:ext uri="{BB962C8B-B14F-4D97-AF65-F5344CB8AC3E}">
        <p14:creationId xmlns:p14="http://schemas.microsoft.com/office/powerpoint/2010/main" val="300183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628089"/>
            <a:ext cx="9144000" cy="753880"/>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defRPr/>
            </a:pPr>
            <a:endParaRPr lang="en-US" dirty="0" err="1">
              <a:solidFill>
                <a:srgbClr val="FFFFFF"/>
              </a:solidFill>
              <a:latin typeface="Amazon Ember"/>
            </a:endParaRPr>
          </a:p>
        </p:txBody>
      </p:sp>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a:xfrm>
            <a:off x="202406" y="109065"/>
            <a:ext cx="8739267" cy="841181"/>
          </a:xfrm>
        </p:spPr>
        <p:txBody>
          <a:bodyPr/>
          <a:lstStyle/>
          <a:p>
            <a:pPr algn="ctr" defTabSz="685703">
              <a:spcBef>
                <a:spcPts val="0"/>
              </a:spcBef>
              <a:spcAft>
                <a:spcPts val="1125"/>
              </a:spcAft>
            </a:pPr>
            <a:r>
              <a:rPr lang="en-US" sz="2250" dirty="0"/>
              <a:t>The AWS ML Stack</a:t>
            </a:r>
            <a:r>
              <a:rPr lang="en-US" sz="750" dirty="0"/>
              <a:t/>
            </a:r>
            <a:br>
              <a:rPr lang="en-US" sz="750" dirty="0"/>
            </a:br>
            <a:r>
              <a:rPr lang="en-US" sz="750" dirty="0"/>
              <a:t/>
            </a:r>
            <a:br>
              <a:rPr lang="en-US" sz="750" dirty="0"/>
            </a:br>
            <a:r>
              <a:rPr lang="en-US" sz="1750" dirty="0">
                <a:solidFill>
                  <a:srgbClr val="F0F0F0"/>
                </a:solidFill>
              </a:rPr>
              <a:t>Broadest and most complete set of Machine Learning capabilities</a:t>
            </a:r>
            <a:endParaRPr lang="en-US" sz="2250" dirty="0"/>
          </a:p>
        </p:txBody>
      </p:sp>
      <p:graphicFrame>
        <p:nvGraphicFramePr>
          <p:cNvPr id="85" name="Table 84">
            <a:extLst>
              <a:ext uri="{FF2B5EF4-FFF2-40B4-BE49-F238E27FC236}">
                <a16:creationId xmlns:a16="http://schemas.microsoft.com/office/drawing/2014/main" id="{513400DA-1E83-48BF-B162-E60828032AE9}"/>
              </a:ext>
            </a:extLst>
          </p:cNvPr>
          <p:cNvGraphicFramePr>
            <a:graphicFrameLocks noGrp="1"/>
          </p:cNvGraphicFramePr>
          <p:nvPr/>
        </p:nvGraphicFramePr>
        <p:xfrm>
          <a:off x="0" y="3844993"/>
          <a:ext cx="9144000" cy="775874"/>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775874">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352" name="Group 351">
            <a:extLst>
              <a:ext uri="{FF2B5EF4-FFF2-40B4-BE49-F238E27FC236}">
                <a16:creationId xmlns:a16="http://schemas.microsoft.com/office/drawing/2014/main" id="{E7990503-8A04-47AF-9C5F-795F63074DA9}"/>
              </a:ext>
            </a:extLst>
          </p:cNvPr>
          <p:cNvGrpSpPr/>
          <p:nvPr/>
        </p:nvGrpSpPr>
        <p:grpSpPr>
          <a:xfrm>
            <a:off x="568807" y="3984196"/>
            <a:ext cx="1622045" cy="457457"/>
            <a:chOff x="949109" y="6685460"/>
            <a:chExt cx="2595272" cy="731932"/>
          </a:xfrm>
        </p:grpSpPr>
        <p:pic>
          <p:nvPicPr>
            <p:cNvPr id="92" name="Picture 25" descr="Picture 25">
              <a:extLst>
                <a:ext uri="{FF2B5EF4-FFF2-40B4-BE49-F238E27FC236}">
                  <a16:creationId xmlns:a16="http://schemas.microsoft.com/office/drawing/2014/main" id="{AAF2CE0E-D9A2-4C08-805A-56EF036BAACE}"/>
                </a:ext>
              </a:extLst>
            </p:cNvPr>
            <p:cNvPicPr>
              <a:picLocks noChangeAspect="1"/>
            </p:cNvPicPr>
            <p:nvPr/>
          </p:nvPicPr>
          <p:blipFill>
            <a:blip r:embed="rId3"/>
            <a:stretch>
              <a:fillRect/>
            </a:stretch>
          </p:blipFill>
          <p:spPr>
            <a:xfrm>
              <a:off x="1767031" y="7204187"/>
              <a:ext cx="959429" cy="213205"/>
            </a:xfrm>
            <a:prstGeom prst="rect">
              <a:avLst/>
            </a:prstGeom>
            <a:noFill/>
            <a:ln w="12700">
              <a:miter lim="400000"/>
            </a:ln>
          </p:spPr>
        </p:pic>
        <p:grpSp>
          <p:nvGrpSpPr>
            <p:cNvPr id="349" name="Group 348">
              <a:extLst>
                <a:ext uri="{FF2B5EF4-FFF2-40B4-BE49-F238E27FC236}">
                  <a16:creationId xmlns:a16="http://schemas.microsoft.com/office/drawing/2014/main" id="{E543B7B0-6ADA-495A-82D5-46C5B080A32A}"/>
                </a:ext>
              </a:extLst>
            </p:cNvPr>
            <p:cNvGrpSpPr/>
            <p:nvPr/>
          </p:nvGrpSpPr>
          <p:grpSpPr>
            <a:xfrm>
              <a:off x="949109" y="6685460"/>
              <a:ext cx="2595272" cy="328132"/>
              <a:chOff x="551138" y="6622485"/>
              <a:chExt cx="2595272" cy="328132"/>
            </a:xfrm>
          </p:grpSpPr>
          <p:pic>
            <p:nvPicPr>
              <p:cNvPr id="94" name="Picture 27" descr="Picture 27">
                <a:extLst>
                  <a:ext uri="{FF2B5EF4-FFF2-40B4-BE49-F238E27FC236}">
                    <a16:creationId xmlns:a16="http://schemas.microsoft.com/office/drawing/2014/main" id="{4A92A77C-61E4-4C34-A880-4D5D8CE5FB38}"/>
                  </a:ext>
                </a:extLst>
              </p:cNvPr>
              <p:cNvPicPr>
                <a:picLocks noChangeAspect="1"/>
              </p:cNvPicPr>
              <p:nvPr/>
            </p:nvPicPr>
            <p:blipFill>
              <a:blip r:embed="rId4"/>
              <a:stretch>
                <a:fillRect/>
              </a:stretch>
            </p:blipFill>
            <p:spPr>
              <a:xfrm>
                <a:off x="551138" y="6628509"/>
                <a:ext cx="1187291" cy="239876"/>
              </a:xfrm>
              <a:prstGeom prst="rect">
                <a:avLst/>
              </a:prstGeom>
              <a:noFill/>
              <a:ln w="12700" cap="flat">
                <a:noFill/>
                <a:miter lim="400000"/>
              </a:ln>
              <a:effectLst/>
            </p:spPr>
          </p:pic>
          <p:pic>
            <p:nvPicPr>
              <p:cNvPr id="95" name="Picture 28" descr="Picture 28">
                <a:extLst>
                  <a:ext uri="{FF2B5EF4-FFF2-40B4-BE49-F238E27FC236}">
                    <a16:creationId xmlns:a16="http://schemas.microsoft.com/office/drawing/2014/main" id="{295ED01D-FD29-468F-B27D-D4098FC04297}"/>
                  </a:ext>
                </a:extLst>
              </p:cNvPr>
              <p:cNvPicPr>
                <a:picLocks noChangeAspect="1"/>
              </p:cNvPicPr>
              <p:nvPr/>
            </p:nvPicPr>
            <p:blipFill>
              <a:blip r:embed="rId5"/>
              <a:stretch>
                <a:fillRect/>
              </a:stretch>
            </p:blipFill>
            <p:spPr>
              <a:xfrm>
                <a:off x="2243237" y="6622485"/>
                <a:ext cx="903173" cy="328132"/>
              </a:xfrm>
              <a:prstGeom prst="rect">
                <a:avLst/>
              </a:prstGeom>
              <a:noFill/>
              <a:ln w="12700">
                <a:miter lim="400000"/>
              </a:ln>
            </p:spPr>
          </p:pic>
        </p:grpSp>
      </p:grpSp>
      <p:cxnSp>
        <p:nvCxnSpPr>
          <p:cNvPr id="98" name="Straight Connector 97">
            <a:extLst>
              <a:ext uri="{FF2B5EF4-FFF2-40B4-BE49-F238E27FC236}">
                <a16:creationId xmlns:a16="http://schemas.microsoft.com/office/drawing/2014/main" id="{4F334E1D-4DCE-458C-AC36-DF2786CD3C65}"/>
              </a:ext>
            </a:extLst>
          </p:cNvPr>
          <p:cNvCxnSpPr>
            <a:cxnSpLocks/>
          </p:cNvCxnSpPr>
          <p:nvPr/>
        </p:nvCxnSpPr>
        <p:spPr>
          <a:xfrm>
            <a:off x="4306938" y="629450"/>
            <a:ext cx="530124" cy="0"/>
          </a:xfrm>
          <a:prstGeom prst="line">
            <a:avLst/>
          </a:prstGeom>
          <a:noFill/>
          <a:ln w="19050" cap="flat" cmpd="sng" algn="ctr">
            <a:solidFill>
              <a:schemeClr val="accent1"/>
            </a:solidFill>
            <a:prstDash val="solid"/>
            <a:tailEnd type="none"/>
          </a:ln>
          <a:effectLst/>
        </p:spPr>
      </p:cxnSp>
      <p:graphicFrame>
        <p:nvGraphicFramePr>
          <p:cNvPr id="99" name="Table 98">
            <a:extLst>
              <a:ext uri="{FF2B5EF4-FFF2-40B4-BE49-F238E27FC236}">
                <a16:creationId xmlns:a16="http://schemas.microsoft.com/office/drawing/2014/main" id="{597F996E-42F7-451E-AA11-FAE9DAF4020F}"/>
              </a:ext>
            </a:extLst>
          </p:cNvPr>
          <p:cNvGraphicFramePr>
            <a:graphicFrameLocks noGrp="1"/>
          </p:cNvGraphicFramePr>
          <p:nvPr/>
        </p:nvGraphicFramePr>
        <p:xfrm>
          <a:off x="1" y="1267979"/>
          <a:ext cx="9147831" cy="948303"/>
        </p:xfrm>
        <a:graphic>
          <a:graphicData uri="http://schemas.openxmlformats.org/drawingml/2006/table">
            <a:tbl>
              <a:tblPr firstRow="1" bandRow="1"/>
              <a:tblGrid>
                <a:gridCol w="295146">
                  <a:extLst>
                    <a:ext uri="{9D8B030D-6E8A-4147-A177-3AD203B41FA5}">
                      <a16:colId xmlns:a16="http://schemas.microsoft.com/office/drawing/2014/main" val="2519425615"/>
                    </a:ext>
                  </a:extLst>
                </a:gridCol>
                <a:gridCol w="603776">
                  <a:extLst>
                    <a:ext uri="{9D8B030D-6E8A-4147-A177-3AD203B41FA5}">
                      <a16:colId xmlns:a16="http://schemas.microsoft.com/office/drawing/2014/main" val="4215032727"/>
                    </a:ext>
                  </a:extLst>
                </a:gridCol>
                <a:gridCol w="1023938">
                  <a:extLst>
                    <a:ext uri="{9D8B030D-6E8A-4147-A177-3AD203B41FA5}">
                      <a16:colId xmlns:a16="http://schemas.microsoft.com/office/drawing/2014/main" val="1642889460"/>
                    </a:ext>
                  </a:extLst>
                </a:gridCol>
                <a:gridCol w="1660922">
                  <a:extLst>
                    <a:ext uri="{9D8B030D-6E8A-4147-A177-3AD203B41FA5}">
                      <a16:colId xmlns:a16="http://schemas.microsoft.com/office/drawing/2014/main" val="976546228"/>
                    </a:ext>
                  </a:extLst>
                </a:gridCol>
                <a:gridCol w="683419">
                  <a:extLst>
                    <a:ext uri="{9D8B030D-6E8A-4147-A177-3AD203B41FA5}">
                      <a16:colId xmlns:a16="http://schemas.microsoft.com/office/drawing/2014/main" val="2832678360"/>
                    </a:ext>
                  </a:extLst>
                </a:gridCol>
                <a:gridCol w="661988">
                  <a:extLst>
                    <a:ext uri="{9D8B030D-6E8A-4147-A177-3AD203B41FA5}">
                      <a16:colId xmlns:a16="http://schemas.microsoft.com/office/drawing/2014/main" val="135917464"/>
                    </a:ext>
                  </a:extLst>
                </a:gridCol>
                <a:gridCol w="857250">
                  <a:extLst>
                    <a:ext uri="{9D8B030D-6E8A-4147-A177-3AD203B41FA5}">
                      <a16:colId xmlns:a16="http://schemas.microsoft.com/office/drawing/2014/main" val="153006425"/>
                    </a:ext>
                  </a:extLst>
                </a:gridCol>
                <a:gridCol w="759024">
                  <a:extLst>
                    <a:ext uri="{9D8B030D-6E8A-4147-A177-3AD203B41FA5}">
                      <a16:colId xmlns:a16="http://schemas.microsoft.com/office/drawing/2014/main" val="3191234712"/>
                    </a:ext>
                  </a:extLst>
                </a:gridCol>
                <a:gridCol w="726876">
                  <a:extLst>
                    <a:ext uri="{9D8B030D-6E8A-4147-A177-3AD203B41FA5}">
                      <a16:colId xmlns:a16="http://schemas.microsoft.com/office/drawing/2014/main" val="2527664086"/>
                    </a:ext>
                  </a:extLst>
                </a:gridCol>
                <a:gridCol w="780257">
                  <a:extLst>
                    <a:ext uri="{9D8B030D-6E8A-4147-A177-3AD203B41FA5}">
                      <a16:colId xmlns:a16="http://schemas.microsoft.com/office/drawing/2014/main" val="2223229871"/>
                    </a:ext>
                  </a:extLst>
                </a:gridCol>
                <a:gridCol w="886955">
                  <a:extLst>
                    <a:ext uri="{9D8B030D-6E8A-4147-A177-3AD203B41FA5}">
                      <a16:colId xmlns:a16="http://schemas.microsoft.com/office/drawing/2014/main" val="1268108364"/>
                    </a:ext>
                  </a:extLst>
                </a:gridCol>
                <a:gridCol w="208280">
                  <a:extLst>
                    <a:ext uri="{9D8B030D-6E8A-4147-A177-3AD203B41FA5}">
                      <a16:colId xmlns:a16="http://schemas.microsoft.com/office/drawing/2014/main" val="3446338730"/>
                    </a:ext>
                  </a:extLst>
                </a:gridCol>
              </a:tblGrid>
              <a:tr h="267535">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SEARCH</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FRAUD</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DEVELOPMENT</a:t>
                      </a:r>
                      <a:endParaRPr lang="en-US" sz="600" b="1" kern="1200" dirty="0">
                        <a:solidFill>
                          <a:schemeClr val="accent2"/>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n-lt"/>
                          <a:ea typeface="+mn-ea"/>
                          <a:cs typeface="+mn-cs"/>
                        </a:rPr>
                        <a:t>CONTACT CENTERS</a:t>
                      </a:r>
                      <a:endParaRPr lang="en-US" sz="600" b="1" kern="1200" baseline="30000" dirty="0">
                        <a:solidFill>
                          <a:schemeClr val="accent6"/>
                        </a:solidFill>
                        <a:latin typeface="+mn-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80768">
                <a:tc>
                  <a:txBody>
                    <a:bodyPr/>
                    <a:lstStyle/>
                    <a:p>
                      <a:endParaRPr lang="en-US" sz="17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260" name="Graphic 3">
            <a:extLst>
              <a:ext uri="{FF2B5EF4-FFF2-40B4-BE49-F238E27FC236}">
                <a16:creationId xmlns:a16="http://schemas.microsoft.com/office/drawing/2014/main" id="{F81EA14B-7167-4189-A47C-825C3FED86E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52242" y="1536391"/>
            <a:ext cx="194719" cy="200756"/>
          </a:xfrm>
          <a:prstGeom prst="rect">
            <a:avLst/>
          </a:prstGeom>
          <a:noFill/>
        </p:spPr>
      </p:pic>
      <p:pic>
        <p:nvPicPr>
          <p:cNvPr id="261" name="Graphic 16">
            <a:extLst>
              <a:ext uri="{FF2B5EF4-FFF2-40B4-BE49-F238E27FC236}">
                <a16:creationId xmlns:a16="http://schemas.microsoft.com/office/drawing/2014/main" id="{D60289F2-5A6F-424E-B549-FC5923A938E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79150" y="1536390"/>
            <a:ext cx="194721" cy="200758"/>
          </a:xfrm>
          <a:prstGeom prst="rect">
            <a:avLst/>
          </a:prstGeom>
          <a:noFill/>
        </p:spPr>
      </p:pic>
      <p:pic>
        <p:nvPicPr>
          <p:cNvPr id="263" name="Graphic 46">
            <a:extLst>
              <a:ext uri="{FF2B5EF4-FFF2-40B4-BE49-F238E27FC236}">
                <a16:creationId xmlns:a16="http://schemas.microsoft.com/office/drawing/2014/main" id="{1F1C53C4-CCCD-4F3D-BEEB-2056D6B74244}"/>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538741" y="1536389"/>
            <a:ext cx="194721" cy="200759"/>
          </a:xfrm>
          <a:prstGeom prst="rect">
            <a:avLst/>
          </a:prstGeom>
          <a:noFill/>
        </p:spPr>
      </p:pic>
      <p:pic>
        <p:nvPicPr>
          <p:cNvPr id="290" name="Graphic 2">
            <a:extLst>
              <a:ext uri="{FF2B5EF4-FFF2-40B4-BE49-F238E27FC236}">
                <a16:creationId xmlns:a16="http://schemas.microsoft.com/office/drawing/2014/main" id="{EAC4F374-8106-4DA7-96ED-42F88B3BA90E}"/>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485914" y="1527245"/>
            <a:ext cx="212459" cy="219047"/>
          </a:xfrm>
          <a:prstGeom prst="rect">
            <a:avLst/>
          </a:prstGeom>
          <a:noFill/>
        </p:spPr>
      </p:pic>
      <p:grpSp>
        <p:nvGrpSpPr>
          <p:cNvPr id="293" name="Graphic 108">
            <a:extLst>
              <a:ext uri="{FF2B5EF4-FFF2-40B4-BE49-F238E27FC236}">
                <a16:creationId xmlns:a16="http://schemas.microsoft.com/office/drawing/2014/main" id="{DFB46AC4-4D16-4B3A-A82E-B769CACC450F}"/>
              </a:ext>
            </a:extLst>
          </p:cNvPr>
          <p:cNvGrpSpPr/>
          <p:nvPr/>
        </p:nvGrpSpPr>
        <p:grpSpPr>
          <a:xfrm>
            <a:off x="6079578" y="1559851"/>
            <a:ext cx="164324" cy="153836"/>
            <a:chOff x="9432622" y="1721240"/>
            <a:chExt cx="445685" cy="417237"/>
          </a:xfrm>
          <a:solidFill>
            <a:schemeClr val="tx1"/>
          </a:solidFill>
        </p:grpSpPr>
        <p:sp>
          <p:nvSpPr>
            <p:cNvPr id="294" name="Freeform: Shape 293">
              <a:extLst>
                <a:ext uri="{FF2B5EF4-FFF2-40B4-BE49-F238E27FC236}">
                  <a16:creationId xmlns:a16="http://schemas.microsoft.com/office/drawing/2014/main" id="{79C590BF-7311-49BC-8B41-38B7EB8CC943}"/>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5" name="Freeform: Shape 294">
              <a:extLst>
                <a:ext uri="{FF2B5EF4-FFF2-40B4-BE49-F238E27FC236}">
                  <a16:creationId xmlns:a16="http://schemas.microsoft.com/office/drawing/2014/main" id="{4A44926F-AF5A-4841-BEBC-E0A43C8B2197}"/>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6" name="Freeform: Shape 295">
              <a:extLst>
                <a:ext uri="{FF2B5EF4-FFF2-40B4-BE49-F238E27FC236}">
                  <a16:creationId xmlns:a16="http://schemas.microsoft.com/office/drawing/2014/main" id="{D652A778-A64A-4C71-88C5-B3C9CB1B7D2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7" name="Freeform: Shape 296">
              <a:extLst>
                <a:ext uri="{FF2B5EF4-FFF2-40B4-BE49-F238E27FC236}">
                  <a16:creationId xmlns:a16="http://schemas.microsoft.com/office/drawing/2014/main" id="{0A8709EC-51F6-45BE-89E8-9C0D5103E525}"/>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8" name="Freeform: Shape 297">
              <a:extLst>
                <a:ext uri="{FF2B5EF4-FFF2-40B4-BE49-F238E27FC236}">
                  <a16:creationId xmlns:a16="http://schemas.microsoft.com/office/drawing/2014/main" id="{AF163763-08A9-43CB-97DA-3BC6C017672F}"/>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9" name="Freeform: Shape 298">
              <a:extLst>
                <a:ext uri="{FF2B5EF4-FFF2-40B4-BE49-F238E27FC236}">
                  <a16:creationId xmlns:a16="http://schemas.microsoft.com/office/drawing/2014/main" id="{E1AF3308-59EB-410A-8085-F869647E2A4B}"/>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300" name="Freeform: Shape 299">
              <a:extLst>
                <a:ext uri="{FF2B5EF4-FFF2-40B4-BE49-F238E27FC236}">
                  <a16:creationId xmlns:a16="http://schemas.microsoft.com/office/drawing/2014/main" id="{7F0AF521-A485-43FA-B7DE-C6214BE8FA57}"/>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grpSp>
      <p:grpSp>
        <p:nvGrpSpPr>
          <p:cNvPr id="301" name="Graphic 109">
            <a:extLst>
              <a:ext uri="{FF2B5EF4-FFF2-40B4-BE49-F238E27FC236}">
                <a16:creationId xmlns:a16="http://schemas.microsoft.com/office/drawing/2014/main" id="{3933D5B2-8247-44AB-92BF-6FC75F097254}"/>
              </a:ext>
            </a:extLst>
          </p:cNvPr>
          <p:cNvGrpSpPr/>
          <p:nvPr/>
        </p:nvGrpSpPr>
        <p:grpSpPr>
          <a:xfrm>
            <a:off x="5253815" y="1532095"/>
            <a:ext cx="205074" cy="209346"/>
            <a:chOff x="10466041" y="1499939"/>
            <a:chExt cx="455168" cy="464651"/>
          </a:xfrm>
          <a:solidFill>
            <a:schemeClr val="tx1"/>
          </a:solidFill>
        </p:grpSpPr>
        <p:sp>
          <p:nvSpPr>
            <p:cNvPr id="302" name="Freeform: Shape 301">
              <a:extLst>
                <a:ext uri="{FF2B5EF4-FFF2-40B4-BE49-F238E27FC236}">
                  <a16:creationId xmlns:a16="http://schemas.microsoft.com/office/drawing/2014/main" id="{D2681B31-12E3-4A24-9B37-87BB235DCBBD}"/>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3" name="Freeform: Shape 302">
              <a:extLst>
                <a:ext uri="{FF2B5EF4-FFF2-40B4-BE49-F238E27FC236}">
                  <a16:creationId xmlns:a16="http://schemas.microsoft.com/office/drawing/2014/main" id="{B395D5F7-8624-44A7-A7C5-9533D00C207A}"/>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4" name="Freeform: Shape 303">
              <a:extLst>
                <a:ext uri="{FF2B5EF4-FFF2-40B4-BE49-F238E27FC236}">
                  <a16:creationId xmlns:a16="http://schemas.microsoft.com/office/drawing/2014/main" id="{60E0A085-0A47-4179-A1BB-23986629AB0A}"/>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5" name="Freeform: Shape 304">
              <a:extLst>
                <a:ext uri="{FF2B5EF4-FFF2-40B4-BE49-F238E27FC236}">
                  <a16:creationId xmlns:a16="http://schemas.microsoft.com/office/drawing/2014/main" id="{99A4E30F-A9C5-45D1-8995-13CB6DFD1F20}"/>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6" name="Freeform: Shape 305">
              <a:extLst>
                <a:ext uri="{FF2B5EF4-FFF2-40B4-BE49-F238E27FC236}">
                  <a16:creationId xmlns:a16="http://schemas.microsoft.com/office/drawing/2014/main" id="{AA197774-D482-4C7E-A75D-8514C8BDDC1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7" name="Freeform: Shape 306">
              <a:extLst>
                <a:ext uri="{FF2B5EF4-FFF2-40B4-BE49-F238E27FC236}">
                  <a16:creationId xmlns:a16="http://schemas.microsoft.com/office/drawing/2014/main" id="{3F5C0EFB-DD1A-43C8-AB90-6DC12A5CDB7B}"/>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8" name="Freeform: Shape 307">
              <a:extLst>
                <a:ext uri="{FF2B5EF4-FFF2-40B4-BE49-F238E27FC236}">
                  <a16:creationId xmlns:a16="http://schemas.microsoft.com/office/drawing/2014/main" id="{DB515A4D-E7FE-4D53-87D8-7454171B1C1A}"/>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9" name="Freeform: Shape 308">
              <a:extLst>
                <a:ext uri="{FF2B5EF4-FFF2-40B4-BE49-F238E27FC236}">
                  <a16:creationId xmlns:a16="http://schemas.microsoft.com/office/drawing/2014/main" id="{917C734C-EAC9-4942-BF78-82E7AA795454}"/>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10" name="Freeform: Shape 309">
              <a:extLst>
                <a:ext uri="{FF2B5EF4-FFF2-40B4-BE49-F238E27FC236}">
                  <a16:creationId xmlns:a16="http://schemas.microsoft.com/office/drawing/2014/main" id="{FDCD1CEB-8BF7-439C-BFA9-3436C98F7CF3}"/>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11" name="Freeform: Shape 310">
              <a:extLst>
                <a:ext uri="{FF2B5EF4-FFF2-40B4-BE49-F238E27FC236}">
                  <a16:creationId xmlns:a16="http://schemas.microsoft.com/office/drawing/2014/main" id="{629206C3-CD27-43F7-AA64-57E0CE7D149E}"/>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12" name="Freeform: Shape 311">
              <a:extLst>
                <a:ext uri="{FF2B5EF4-FFF2-40B4-BE49-F238E27FC236}">
                  <a16:creationId xmlns:a16="http://schemas.microsoft.com/office/drawing/2014/main" id="{AABCB051-7AAA-4153-8213-8D2ADFDC8335}"/>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grpSp>
      <p:graphicFrame>
        <p:nvGraphicFramePr>
          <p:cNvPr id="122" name="Table 121">
            <a:extLst>
              <a:ext uri="{FF2B5EF4-FFF2-40B4-BE49-F238E27FC236}">
                <a16:creationId xmlns:a16="http://schemas.microsoft.com/office/drawing/2014/main" id="{04DE63AE-6ADD-4EB5-A640-7BD4F55F6C75}"/>
              </a:ext>
            </a:extLst>
          </p:cNvPr>
          <p:cNvGraphicFramePr>
            <a:graphicFrameLocks noGrp="1"/>
          </p:cNvGraphicFramePr>
          <p:nvPr/>
        </p:nvGraphicFramePr>
        <p:xfrm>
          <a:off x="1262398" y="2633695"/>
          <a:ext cx="7881603" cy="741814"/>
        </p:xfrm>
        <a:graphic>
          <a:graphicData uri="http://schemas.openxmlformats.org/drawingml/2006/table">
            <a:tbl>
              <a:tblPr firstRow="1" bandRow="1"/>
              <a:tblGrid>
                <a:gridCol w="427964">
                  <a:extLst>
                    <a:ext uri="{9D8B030D-6E8A-4147-A177-3AD203B41FA5}">
                      <a16:colId xmlns:a16="http://schemas.microsoft.com/office/drawing/2014/main" val="3491955364"/>
                    </a:ext>
                  </a:extLst>
                </a:gridCol>
                <a:gridCol w="563145">
                  <a:extLst>
                    <a:ext uri="{9D8B030D-6E8A-4147-A177-3AD203B41FA5}">
                      <a16:colId xmlns:a16="http://schemas.microsoft.com/office/drawing/2014/main" val="2281484046"/>
                    </a:ext>
                  </a:extLst>
                </a:gridCol>
                <a:gridCol w="514423">
                  <a:extLst>
                    <a:ext uri="{9D8B030D-6E8A-4147-A177-3AD203B41FA5}">
                      <a16:colId xmlns:a16="http://schemas.microsoft.com/office/drawing/2014/main" val="1807051481"/>
                    </a:ext>
                  </a:extLst>
                </a:gridCol>
                <a:gridCol w="724608">
                  <a:extLst>
                    <a:ext uri="{9D8B030D-6E8A-4147-A177-3AD203B41FA5}">
                      <a16:colId xmlns:a16="http://schemas.microsoft.com/office/drawing/2014/main" val="2304350543"/>
                    </a:ext>
                  </a:extLst>
                </a:gridCol>
                <a:gridCol w="781315">
                  <a:extLst>
                    <a:ext uri="{9D8B030D-6E8A-4147-A177-3AD203B41FA5}">
                      <a16:colId xmlns:a16="http://schemas.microsoft.com/office/drawing/2014/main" val="186026474"/>
                    </a:ext>
                  </a:extLst>
                </a:gridCol>
                <a:gridCol w="459968">
                  <a:extLst>
                    <a:ext uri="{9D8B030D-6E8A-4147-A177-3AD203B41FA5}">
                      <a16:colId xmlns:a16="http://schemas.microsoft.com/office/drawing/2014/main" val="2469759261"/>
                    </a:ext>
                  </a:extLst>
                </a:gridCol>
                <a:gridCol w="459968">
                  <a:extLst>
                    <a:ext uri="{9D8B030D-6E8A-4147-A177-3AD203B41FA5}">
                      <a16:colId xmlns:a16="http://schemas.microsoft.com/office/drawing/2014/main" val="1070070258"/>
                    </a:ext>
                  </a:extLst>
                </a:gridCol>
                <a:gridCol w="750148">
                  <a:extLst>
                    <a:ext uri="{9D8B030D-6E8A-4147-A177-3AD203B41FA5}">
                      <a16:colId xmlns:a16="http://schemas.microsoft.com/office/drawing/2014/main" val="4235404810"/>
                    </a:ext>
                  </a:extLst>
                </a:gridCol>
                <a:gridCol w="635710">
                  <a:extLst>
                    <a:ext uri="{9D8B030D-6E8A-4147-A177-3AD203B41FA5}">
                      <a16:colId xmlns:a16="http://schemas.microsoft.com/office/drawing/2014/main" val="2014946253"/>
                    </a:ext>
                  </a:extLst>
                </a:gridCol>
                <a:gridCol w="602542">
                  <a:extLst>
                    <a:ext uri="{9D8B030D-6E8A-4147-A177-3AD203B41FA5}">
                      <a16:colId xmlns:a16="http://schemas.microsoft.com/office/drawing/2014/main" val="46210883"/>
                    </a:ext>
                  </a:extLst>
                </a:gridCol>
                <a:gridCol w="803390">
                  <a:extLst>
                    <a:ext uri="{9D8B030D-6E8A-4147-A177-3AD203B41FA5}">
                      <a16:colId xmlns:a16="http://schemas.microsoft.com/office/drawing/2014/main" val="1495551331"/>
                    </a:ext>
                  </a:extLst>
                </a:gridCol>
                <a:gridCol w="570524">
                  <a:extLst>
                    <a:ext uri="{9D8B030D-6E8A-4147-A177-3AD203B41FA5}">
                      <a16:colId xmlns:a16="http://schemas.microsoft.com/office/drawing/2014/main" val="3677864580"/>
                    </a:ext>
                  </a:extLst>
                </a:gridCol>
                <a:gridCol w="587898">
                  <a:extLst>
                    <a:ext uri="{9D8B030D-6E8A-4147-A177-3AD203B41FA5}">
                      <a16:colId xmlns:a16="http://schemas.microsoft.com/office/drawing/2014/main" val="159472495"/>
                    </a:ext>
                  </a:extLst>
                </a:gridCol>
              </a:tblGrid>
              <a:tr h="370907">
                <a:tc rowSpan="2">
                  <a:txBody>
                    <a:bodyPr/>
                    <a:lstStyle/>
                    <a:p>
                      <a:pPr algn="ctr"/>
                      <a:endParaRPr lang="en-US" sz="700" b="0" dirty="0"/>
                    </a:p>
                    <a:p>
                      <a:pPr algn="ctr"/>
                      <a:r>
                        <a:rPr lang="en-US" sz="700" b="0" dirty="0"/>
                        <a:t>Ground Truth</a:t>
                      </a:r>
                    </a:p>
                    <a:p>
                      <a:pPr algn="ctr"/>
                      <a:endParaRPr lang="en-US" sz="700" b="0" dirty="0"/>
                    </a:p>
                  </a:txBody>
                  <a:tcPr marL="0" marR="0" marT="0" marB="0" anchor="ctr">
                    <a:lnL w="19050" cap="flat" cmpd="sng" algn="ctr">
                      <a:no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p>
                      <a:pPr algn="ctr"/>
                      <a:r>
                        <a:rPr lang="en-US" sz="700" b="0" dirty="0"/>
                        <a:t>AWS Marketplace for ML</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9">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2">
                          <a:lumMod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Neo</a:t>
                      </a:r>
                    </a:p>
                  </a:txBody>
                  <a:tcPr marL="114300" marR="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endParaRPr lang="en-US" sz="700" b="0" dirty="0"/>
                    </a:p>
                    <a:p>
                      <a:pPr algn="ctr"/>
                      <a:endParaRPr lang="en-US" sz="700" b="0" dirty="0"/>
                    </a:p>
                    <a:p>
                      <a:pPr algn="ctr"/>
                      <a:r>
                        <a:rPr lang="en-US" sz="700" b="0" dirty="0"/>
                        <a:t>Augmented </a:t>
                      </a:r>
                    </a:p>
                    <a:p>
                      <a:pPr algn="ctr"/>
                      <a:r>
                        <a:rPr lang="en-US" sz="700" b="0" dirty="0"/>
                        <a:t>AI</a:t>
                      </a:r>
                    </a:p>
                    <a:p>
                      <a:pPr algn="ctr"/>
                      <a:endParaRPr lang="en-US" sz="700" b="0" dirty="0"/>
                    </a:p>
                  </a:txBody>
                  <a:tcPr marL="11430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370907">
                <a:tc vMerge="1">
                  <a:txBody>
                    <a:bodyPr/>
                    <a:lstStyle/>
                    <a:p>
                      <a:endParaRPr lang="en-US"/>
                    </a:p>
                  </a:txBody>
                  <a:tcPr/>
                </a:tc>
                <a:tc vMerge="1">
                  <a:txBody>
                    <a:bodyPr/>
                    <a:lstStyle/>
                    <a:p>
                      <a:endParaRPr lang="en-US"/>
                    </a:p>
                  </a:txBody>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Built-in</a:t>
                      </a:r>
                      <a:br>
                        <a:rPr lang="en-US" sz="700" b="0" dirty="0"/>
                      </a:br>
                      <a:r>
                        <a:rPr lang="en-US" sz="700" b="0" dirty="0"/>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Notebooks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Experiments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Processing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a:t>
                      </a:r>
                      <a:br>
                        <a:rPr lang="en-US" sz="700" b="0" dirty="0"/>
                      </a:br>
                      <a:r>
                        <a:rPr lang="en-US" sz="700" b="0" dirty="0"/>
                        <a:t>training &amp; tuning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Debugger</a:t>
                      </a:r>
                      <a:endParaRPr lang="en-US" sz="700" b="1" baseline="30000" dirty="0">
                        <a:solidFill>
                          <a:schemeClr val="accent6"/>
                        </a:solidFill>
                      </a:endParaRP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Autopilot</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a:t>
                      </a:r>
                      <a:br>
                        <a:rPr lang="en-US" sz="700" b="0" dirty="0"/>
                      </a:br>
                      <a:r>
                        <a:rPr lang="en-US" sz="700" b="0" dirty="0"/>
                        <a:t>hosting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Monitor</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345" name="Table 344">
            <a:extLst>
              <a:ext uri="{FF2B5EF4-FFF2-40B4-BE49-F238E27FC236}">
                <a16:creationId xmlns:a16="http://schemas.microsoft.com/office/drawing/2014/main" id="{19AAE153-5FC8-49A9-9114-ADDCDB63DFCA}"/>
              </a:ext>
            </a:extLst>
          </p:cNvPr>
          <p:cNvGraphicFramePr>
            <a:graphicFrameLocks noGrp="1"/>
          </p:cNvGraphicFramePr>
          <p:nvPr/>
        </p:nvGraphicFramePr>
        <p:xfrm>
          <a:off x="4579146" y="4087502"/>
          <a:ext cx="4228506" cy="290856"/>
        </p:xfrm>
        <a:graphic>
          <a:graphicData uri="http://schemas.openxmlformats.org/drawingml/2006/table">
            <a:tbl>
              <a:tblPr firstRow="1" bandRow="1"/>
              <a:tblGrid>
                <a:gridCol w="1088231">
                  <a:extLst>
                    <a:ext uri="{9D8B030D-6E8A-4147-A177-3AD203B41FA5}">
                      <a16:colId xmlns:a16="http://schemas.microsoft.com/office/drawing/2014/main" val="186026474"/>
                    </a:ext>
                  </a:extLst>
                </a:gridCol>
                <a:gridCol w="834761">
                  <a:extLst>
                    <a:ext uri="{9D8B030D-6E8A-4147-A177-3AD203B41FA5}">
                      <a16:colId xmlns:a16="http://schemas.microsoft.com/office/drawing/2014/main" val="1070070258"/>
                    </a:ext>
                  </a:extLst>
                </a:gridCol>
                <a:gridCol w="834761">
                  <a:extLst>
                    <a:ext uri="{9D8B030D-6E8A-4147-A177-3AD203B41FA5}">
                      <a16:colId xmlns:a16="http://schemas.microsoft.com/office/drawing/2014/main" val="46210883"/>
                    </a:ext>
                  </a:extLst>
                </a:gridCol>
                <a:gridCol w="834761">
                  <a:extLst>
                    <a:ext uri="{9D8B030D-6E8A-4147-A177-3AD203B41FA5}">
                      <a16:colId xmlns:a16="http://schemas.microsoft.com/office/drawing/2014/main" val="1495551331"/>
                    </a:ext>
                  </a:extLst>
                </a:gridCol>
                <a:gridCol w="635992">
                  <a:extLst>
                    <a:ext uri="{9D8B030D-6E8A-4147-A177-3AD203B41FA5}">
                      <a16:colId xmlns:a16="http://schemas.microsoft.com/office/drawing/2014/main" val="3677864580"/>
                    </a:ext>
                  </a:extLst>
                </a:gridCol>
              </a:tblGrid>
              <a:tr h="290856">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 Learning</a:t>
                      </a:r>
                      <a:br>
                        <a:rPr lang="en-US" sz="800" b="0" dirty="0"/>
                      </a:br>
                      <a:r>
                        <a:rPr lang="en-US" sz="800" b="0" dirty="0"/>
                        <a:t>AMIs &amp; Containers</a:t>
                      </a:r>
                    </a:p>
                  </a:txBody>
                  <a:tcPr marL="0" marR="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err="1"/>
                        <a:t>Inferentia</a:t>
                      </a:r>
                      <a:endParaRPr lang="en-US" sz="800" b="0" dirty="0"/>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351" name="Group 350">
            <a:extLst>
              <a:ext uri="{FF2B5EF4-FFF2-40B4-BE49-F238E27FC236}">
                <a16:creationId xmlns:a16="http://schemas.microsoft.com/office/drawing/2014/main" id="{B4CCE7AF-D5B7-42C5-9F2D-B85A60358E42}"/>
              </a:ext>
            </a:extLst>
          </p:cNvPr>
          <p:cNvGrpSpPr/>
          <p:nvPr/>
        </p:nvGrpSpPr>
        <p:grpSpPr>
          <a:xfrm>
            <a:off x="2727756" y="3994506"/>
            <a:ext cx="1647659" cy="515330"/>
            <a:chOff x="4403428" y="6701957"/>
            <a:chExt cx="2636255" cy="824527"/>
          </a:xfrm>
        </p:grpSpPr>
        <p:grpSp>
          <p:nvGrpSpPr>
            <p:cNvPr id="350" name="Group 349">
              <a:extLst>
                <a:ext uri="{FF2B5EF4-FFF2-40B4-BE49-F238E27FC236}">
                  <a16:creationId xmlns:a16="http://schemas.microsoft.com/office/drawing/2014/main" id="{F9D21AB2-7CAC-4A4B-BA0E-BE2E9C1D4052}"/>
                </a:ext>
              </a:extLst>
            </p:cNvPr>
            <p:cNvGrpSpPr/>
            <p:nvPr/>
          </p:nvGrpSpPr>
          <p:grpSpPr>
            <a:xfrm>
              <a:off x="4403428" y="6701957"/>
              <a:ext cx="2636255" cy="295138"/>
              <a:chOff x="4269528" y="6638982"/>
              <a:chExt cx="2636255" cy="295138"/>
            </a:xfrm>
          </p:grpSpPr>
          <p:pic>
            <p:nvPicPr>
              <p:cNvPr id="90" name="Picture 89">
                <a:extLst>
                  <a:ext uri="{FF2B5EF4-FFF2-40B4-BE49-F238E27FC236}">
                    <a16:creationId xmlns:a16="http://schemas.microsoft.com/office/drawing/2014/main" id="{94B178AB-00F2-4A99-8399-601C5EB9121A}"/>
                  </a:ext>
                </a:extLst>
              </p:cNvPr>
              <p:cNvPicPr>
                <a:picLocks noChangeAspect="1"/>
              </p:cNvPicPr>
              <p:nvPr/>
            </p:nvPicPr>
            <p:blipFill>
              <a:blip r:embed="rId14"/>
              <a:srcRect/>
              <a:stretch/>
            </p:blipFill>
            <p:spPr>
              <a:xfrm>
                <a:off x="4269528" y="6638982"/>
                <a:ext cx="1198638" cy="295138"/>
              </a:xfrm>
              <a:prstGeom prst="rect">
                <a:avLst/>
              </a:prstGeom>
              <a:noFill/>
            </p:spPr>
          </p:pic>
          <p:pic>
            <p:nvPicPr>
              <p:cNvPr id="91" name="Picture 90">
                <a:extLst>
                  <a:ext uri="{FF2B5EF4-FFF2-40B4-BE49-F238E27FC236}">
                    <a16:creationId xmlns:a16="http://schemas.microsoft.com/office/drawing/2014/main" id="{A3D50F90-D921-4C9B-94D0-58F192C4DA04}"/>
                  </a:ext>
                </a:extLst>
              </p:cNvPr>
              <p:cNvPicPr>
                <a:picLocks noChangeAspect="1"/>
              </p:cNvPicPr>
              <p:nvPr/>
            </p:nvPicPr>
            <p:blipFill>
              <a:blip r:embed="rId15"/>
              <a:srcRect/>
              <a:stretch/>
            </p:blipFill>
            <p:spPr>
              <a:xfrm>
                <a:off x="6049993" y="6662462"/>
                <a:ext cx="855790" cy="248179"/>
              </a:xfrm>
              <a:prstGeom prst="rect">
                <a:avLst/>
              </a:prstGeom>
              <a:noFill/>
            </p:spPr>
          </p:pic>
        </p:grpSp>
        <p:pic>
          <p:nvPicPr>
            <p:cNvPr id="347" name="Picture 346" descr="A close up of a logo&#10;&#10;Description automatically generated">
              <a:extLst>
                <a:ext uri="{FF2B5EF4-FFF2-40B4-BE49-F238E27FC236}">
                  <a16:creationId xmlns:a16="http://schemas.microsoft.com/office/drawing/2014/main" id="{217C66CA-41A7-4466-B61E-D03A409D4618}"/>
                </a:ext>
              </a:extLst>
            </p:cNvPr>
            <p:cNvPicPr>
              <a:picLocks noChangeAspect="1"/>
            </p:cNvPicPr>
            <p:nvPr/>
          </p:nvPicPr>
          <p:blipFill>
            <a:blip r:embed="rId16"/>
            <a:stretch>
              <a:fillRect/>
            </a:stretch>
          </p:blipFill>
          <p:spPr>
            <a:xfrm>
              <a:off x="5505860" y="7095094"/>
              <a:ext cx="431390" cy="431390"/>
            </a:xfrm>
            <a:prstGeom prst="rect">
              <a:avLst/>
            </a:prstGeom>
          </p:spPr>
        </p:pic>
      </p:grpSp>
      <p:sp>
        <p:nvSpPr>
          <p:cNvPr id="356" name="TextBox 355">
            <a:extLst>
              <a:ext uri="{FF2B5EF4-FFF2-40B4-BE49-F238E27FC236}">
                <a16:creationId xmlns:a16="http://schemas.microsoft.com/office/drawing/2014/main" id="{FC8FF46A-36A9-464A-B10F-345C92ABAF14}"/>
              </a:ext>
            </a:extLst>
          </p:cNvPr>
          <p:cNvSpPr txBox="1"/>
          <p:nvPr/>
        </p:nvSpPr>
        <p:spPr>
          <a:xfrm>
            <a:off x="250733"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err="1">
                <a:solidFill>
                  <a:srgbClr val="FFFFFF"/>
                </a:solidFill>
                <a:latin typeface="Amazon Ember"/>
              </a:rPr>
              <a:t>Rekognition</a:t>
            </a:r>
            <a:endParaRPr lang="en-US" sz="656" dirty="0">
              <a:solidFill>
                <a:srgbClr val="FFFFFF"/>
              </a:solidFill>
              <a:latin typeface="Amazon Ember"/>
            </a:endParaRPr>
          </a:p>
        </p:txBody>
      </p:sp>
      <p:sp>
        <p:nvSpPr>
          <p:cNvPr id="358" name="TextBox 357">
            <a:extLst>
              <a:ext uri="{FF2B5EF4-FFF2-40B4-BE49-F238E27FC236}">
                <a16:creationId xmlns:a16="http://schemas.microsoft.com/office/drawing/2014/main" id="{942A719E-B52C-42F6-AE7E-D60C8F2F41A4}"/>
              </a:ext>
            </a:extLst>
          </p:cNvPr>
          <p:cNvSpPr txBox="1"/>
          <p:nvPr/>
        </p:nvSpPr>
        <p:spPr>
          <a:xfrm>
            <a:off x="823846"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Polly</a:t>
            </a:r>
          </a:p>
        </p:txBody>
      </p:sp>
      <p:sp>
        <p:nvSpPr>
          <p:cNvPr id="359" name="TextBox 358">
            <a:extLst>
              <a:ext uri="{FF2B5EF4-FFF2-40B4-BE49-F238E27FC236}">
                <a16:creationId xmlns:a16="http://schemas.microsoft.com/office/drawing/2014/main" id="{4A000F80-A0F6-46DA-80F0-F676852CE45E}"/>
              </a:ext>
            </a:extLst>
          </p:cNvPr>
          <p:cNvSpPr txBox="1"/>
          <p:nvPr/>
        </p:nvSpPr>
        <p:spPr>
          <a:xfrm>
            <a:off x="1310345" y="1761463"/>
            <a:ext cx="651510" cy="417678"/>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Transcribe</a:t>
            </a:r>
          </a:p>
          <a:p>
            <a:pPr algn="ctr" defTabSz="685713">
              <a:lnSpc>
                <a:spcPct val="90000"/>
              </a:lnSpc>
              <a:spcAft>
                <a:spcPts val="1125"/>
              </a:spcAft>
              <a:defRPr/>
            </a:pPr>
            <a:r>
              <a:rPr lang="en-US" sz="500" i="1" dirty="0">
                <a:solidFill>
                  <a:srgbClr val="FFFFFF"/>
                </a:solidFill>
                <a:latin typeface="Amazon Ember"/>
              </a:rPr>
              <a:t>+Medical</a:t>
            </a:r>
            <a:endParaRPr lang="en-US" sz="656" i="1" dirty="0">
              <a:solidFill>
                <a:srgbClr val="FFFFFF"/>
              </a:solidFill>
              <a:latin typeface="Amazon Ember"/>
            </a:endParaRPr>
          </a:p>
        </p:txBody>
      </p:sp>
      <p:sp>
        <p:nvSpPr>
          <p:cNvPr id="360" name="TextBox 359">
            <a:extLst>
              <a:ext uri="{FF2B5EF4-FFF2-40B4-BE49-F238E27FC236}">
                <a16:creationId xmlns:a16="http://schemas.microsoft.com/office/drawing/2014/main" id="{02756147-E89D-4F34-A9B2-1DD00004D909}"/>
              </a:ext>
            </a:extLst>
          </p:cNvPr>
          <p:cNvSpPr txBox="1"/>
          <p:nvPr/>
        </p:nvSpPr>
        <p:spPr>
          <a:xfrm>
            <a:off x="1946203" y="1761463"/>
            <a:ext cx="651510" cy="417678"/>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Comprehend</a:t>
            </a:r>
          </a:p>
          <a:p>
            <a:pPr algn="ctr" defTabSz="685713">
              <a:lnSpc>
                <a:spcPct val="90000"/>
              </a:lnSpc>
              <a:spcAft>
                <a:spcPts val="1125"/>
              </a:spcAft>
              <a:defRPr/>
            </a:pPr>
            <a:r>
              <a:rPr lang="en-US" sz="500" i="1" dirty="0">
                <a:solidFill>
                  <a:srgbClr val="FFFFFF"/>
                </a:solidFill>
                <a:latin typeface="Amazon Ember"/>
              </a:rPr>
              <a:t>+Medical</a:t>
            </a:r>
            <a:endParaRPr lang="en-US" sz="656" i="1" dirty="0">
              <a:solidFill>
                <a:srgbClr val="FFFFFF"/>
              </a:solidFill>
              <a:latin typeface="Amazon Ember"/>
            </a:endParaRPr>
          </a:p>
        </p:txBody>
      </p:sp>
      <p:sp>
        <p:nvSpPr>
          <p:cNvPr id="361" name="TextBox 360">
            <a:extLst>
              <a:ext uri="{FF2B5EF4-FFF2-40B4-BE49-F238E27FC236}">
                <a16:creationId xmlns:a16="http://schemas.microsoft.com/office/drawing/2014/main" id="{D0D03EC6-FB2B-483A-91CC-B5404212E290}"/>
              </a:ext>
            </a:extLst>
          </p:cNvPr>
          <p:cNvSpPr txBox="1"/>
          <p:nvPr/>
        </p:nvSpPr>
        <p:spPr>
          <a:xfrm>
            <a:off x="2466060"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Translate</a:t>
            </a:r>
          </a:p>
        </p:txBody>
      </p:sp>
      <p:sp>
        <p:nvSpPr>
          <p:cNvPr id="362" name="TextBox 361">
            <a:extLst>
              <a:ext uri="{FF2B5EF4-FFF2-40B4-BE49-F238E27FC236}">
                <a16:creationId xmlns:a16="http://schemas.microsoft.com/office/drawing/2014/main" id="{76627C5C-95B8-4D01-B77F-D4E36DABAC90}"/>
              </a:ext>
            </a:extLst>
          </p:cNvPr>
          <p:cNvSpPr txBox="1"/>
          <p:nvPr/>
        </p:nvSpPr>
        <p:spPr>
          <a:xfrm>
            <a:off x="4266388"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Lex</a:t>
            </a:r>
          </a:p>
        </p:txBody>
      </p:sp>
      <p:sp>
        <p:nvSpPr>
          <p:cNvPr id="363" name="TextBox 362">
            <a:extLst>
              <a:ext uri="{FF2B5EF4-FFF2-40B4-BE49-F238E27FC236}">
                <a16:creationId xmlns:a16="http://schemas.microsoft.com/office/drawing/2014/main" id="{DA3D4A62-B474-4810-A8FD-6DF6AE6DBDFC}"/>
              </a:ext>
            </a:extLst>
          </p:cNvPr>
          <p:cNvSpPr txBox="1"/>
          <p:nvPr/>
        </p:nvSpPr>
        <p:spPr>
          <a:xfrm>
            <a:off x="5030597"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Personalize</a:t>
            </a:r>
          </a:p>
        </p:txBody>
      </p:sp>
      <p:sp>
        <p:nvSpPr>
          <p:cNvPr id="364" name="TextBox 363">
            <a:extLst>
              <a:ext uri="{FF2B5EF4-FFF2-40B4-BE49-F238E27FC236}">
                <a16:creationId xmlns:a16="http://schemas.microsoft.com/office/drawing/2014/main" id="{CAE1CCF0-F4D2-416C-923D-5B788ECB2CAD}"/>
              </a:ext>
            </a:extLst>
          </p:cNvPr>
          <p:cNvSpPr txBox="1"/>
          <p:nvPr/>
        </p:nvSpPr>
        <p:spPr>
          <a:xfrm>
            <a:off x="5835983"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Forecast</a:t>
            </a:r>
          </a:p>
        </p:txBody>
      </p:sp>
      <p:sp>
        <p:nvSpPr>
          <p:cNvPr id="365" name="TextBox 364">
            <a:extLst>
              <a:ext uri="{FF2B5EF4-FFF2-40B4-BE49-F238E27FC236}">
                <a16:creationId xmlns:a16="http://schemas.microsoft.com/office/drawing/2014/main" id="{2EF6CD95-6B3A-45A2-BD83-6A1DD38F3D19}"/>
              </a:ext>
            </a:extLst>
          </p:cNvPr>
          <p:cNvSpPr txBox="1"/>
          <p:nvPr/>
        </p:nvSpPr>
        <p:spPr>
          <a:xfrm>
            <a:off x="6581309" y="1761462"/>
            <a:ext cx="651510" cy="297133"/>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Fraud Detector</a:t>
            </a:r>
          </a:p>
        </p:txBody>
      </p:sp>
      <p:sp>
        <p:nvSpPr>
          <p:cNvPr id="366" name="TextBox 365">
            <a:extLst>
              <a:ext uri="{FF2B5EF4-FFF2-40B4-BE49-F238E27FC236}">
                <a16:creationId xmlns:a16="http://schemas.microsoft.com/office/drawing/2014/main" id="{6217BF6F-9563-4C63-A54E-831DE96BADEF}"/>
              </a:ext>
            </a:extLst>
          </p:cNvPr>
          <p:cNvSpPr txBox="1"/>
          <p:nvPr/>
        </p:nvSpPr>
        <p:spPr>
          <a:xfrm>
            <a:off x="7347707" y="1761462"/>
            <a:ext cx="651510" cy="297133"/>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err="1">
                <a:solidFill>
                  <a:srgbClr val="FFFFFF"/>
                </a:solidFill>
                <a:latin typeface="Amazon Ember"/>
              </a:rPr>
              <a:t>CodeGuru</a:t>
            </a:r>
            <a:endParaRPr lang="en-US" sz="656" dirty="0">
              <a:solidFill>
                <a:srgbClr val="FFFFFF"/>
              </a:solidFill>
              <a:latin typeface="Amazon Ember"/>
            </a:endParaRPr>
          </a:p>
        </p:txBody>
      </p:sp>
      <p:sp>
        <p:nvSpPr>
          <p:cNvPr id="372" name="Graphic 48">
            <a:extLst>
              <a:ext uri="{FF2B5EF4-FFF2-40B4-BE49-F238E27FC236}">
                <a16:creationId xmlns:a16="http://schemas.microsoft.com/office/drawing/2014/main" id="{A5C8EEE3-89CC-43CE-9D74-25298DFB97E6}"/>
              </a:ext>
            </a:extLst>
          </p:cNvPr>
          <p:cNvSpPr/>
          <p:nvPr/>
        </p:nvSpPr>
        <p:spPr>
          <a:xfrm>
            <a:off x="2174864" y="153666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713">
              <a:defRPr/>
            </a:pPr>
            <a:endParaRPr lang="en-US" sz="1324">
              <a:solidFill>
                <a:srgbClr val="FFFFFF"/>
              </a:solidFill>
              <a:latin typeface="Amazon Ember"/>
            </a:endParaRPr>
          </a:p>
        </p:txBody>
      </p:sp>
      <p:sp>
        <p:nvSpPr>
          <p:cNvPr id="114" name="TextBox 113">
            <a:extLst>
              <a:ext uri="{FF2B5EF4-FFF2-40B4-BE49-F238E27FC236}">
                <a16:creationId xmlns:a16="http://schemas.microsoft.com/office/drawing/2014/main" id="{B796D74A-30BB-4852-8B5C-724315CED585}"/>
              </a:ext>
            </a:extLst>
          </p:cNvPr>
          <p:cNvSpPr txBox="1"/>
          <p:nvPr/>
        </p:nvSpPr>
        <p:spPr>
          <a:xfrm>
            <a:off x="326517" y="915259"/>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9">
              <a:defRPr/>
            </a:pPr>
            <a:r>
              <a:rPr lang="en-US" sz="1125" spc="56" dirty="0">
                <a:solidFill>
                  <a:schemeClr val="accent1"/>
                </a:solidFill>
                <a:latin typeface="Amazon Ember"/>
              </a:rPr>
              <a:t>AI SERVICES</a:t>
            </a:r>
          </a:p>
        </p:txBody>
      </p:sp>
      <p:sp>
        <p:nvSpPr>
          <p:cNvPr id="115" name="TextBox 114">
            <a:extLst>
              <a:ext uri="{FF2B5EF4-FFF2-40B4-BE49-F238E27FC236}">
                <a16:creationId xmlns:a16="http://schemas.microsoft.com/office/drawing/2014/main" id="{E4F446A9-3396-450A-A70C-D68FC1AB0D48}"/>
              </a:ext>
            </a:extLst>
          </p:cNvPr>
          <p:cNvSpPr txBox="1"/>
          <p:nvPr/>
        </p:nvSpPr>
        <p:spPr>
          <a:xfrm>
            <a:off x="326517" y="2322451"/>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9">
              <a:defRPr/>
            </a:pPr>
            <a:r>
              <a:rPr lang="en-US" sz="1125" spc="56" dirty="0">
                <a:solidFill>
                  <a:schemeClr val="accent1"/>
                </a:solidFill>
                <a:latin typeface="Amazon Ember"/>
              </a:rPr>
              <a:t>ML SERVICES</a:t>
            </a:r>
          </a:p>
        </p:txBody>
      </p:sp>
      <p:sp>
        <p:nvSpPr>
          <p:cNvPr id="116" name="TextBox 115">
            <a:extLst>
              <a:ext uri="{FF2B5EF4-FFF2-40B4-BE49-F238E27FC236}">
                <a16:creationId xmlns:a16="http://schemas.microsoft.com/office/drawing/2014/main" id="{A11E76C8-FD7C-4E41-B58E-68AA51AB31E4}"/>
              </a:ext>
            </a:extLst>
          </p:cNvPr>
          <p:cNvSpPr txBox="1"/>
          <p:nvPr/>
        </p:nvSpPr>
        <p:spPr>
          <a:xfrm>
            <a:off x="326516" y="3565894"/>
            <a:ext cx="3108747"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9">
              <a:defRPr/>
            </a:pPr>
            <a:r>
              <a:rPr lang="en-US" sz="1125" spc="56" dirty="0">
                <a:solidFill>
                  <a:schemeClr val="accent1"/>
                </a:solidFill>
                <a:latin typeface="Amazon Ember"/>
              </a:rPr>
              <a:t>ML FRAMEWORKS &amp; INFRASTRUCTURE</a:t>
            </a:r>
          </a:p>
        </p:txBody>
      </p:sp>
      <p:grpSp>
        <p:nvGrpSpPr>
          <p:cNvPr id="107" name="Graphic 110">
            <a:extLst>
              <a:ext uri="{FF2B5EF4-FFF2-40B4-BE49-F238E27FC236}">
                <a16:creationId xmlns:a16="http://schemas.microsoft.com/office/drawing/2014/main" id="{D0153B90-43AC-48B1-8502-F8D5CA9EFCB7}"/>
              </a:ext>
            </a:extLst>
          </p:cNvPr>
          <p:cNvGrpSpPr/>
          <p:nvPr/>
        </p:nvGrpSpPr>
        <p:grpSpPr>
          <a:xfrm>
            <a:off x="3182239" y="1539704"/>
            <a:ext cx="216830" cy="185855"/>
            <a:chOff x="3071685" y="1642846"/>
            <a:chExt cx="464651" cy="398272"/>
          </a:xfrm>
          <a:solidFill>
            <a:schemeClr val="tx1"/>
          </a:solidFill>
        </p:grpSpPr>
        <p:sp>
          <p:nvSpPr>
            <p:cNvPr id="108" name="Freeform: Shape 107">
              <a:extLst>
                <a:ext uri="{FF2B5EF4-FFF2-40B4-BE49-F238E27FC236}">
                  <a16:creationId xmlns:a16="http://schemas.microsoft.com/office/drawing/2014/main" id="{F4C970A6-901F-4F4E-A6F7-0A0DF99BB42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09" name="Freeform: Shape 108">
              <a:extLst>
                <a:ext uri="{FF2B5EF4-FFF2-40B4-BE49-F238E27FC236}">
                  <a16:creationId xmlns:a16="http://schemas.microsoft.com/office/drawing/2014/main" id="{BC7D789B-D544-490D-AF1E-9A8832E45EBE}"/>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0" name="Freeform: Shape 109">
              <a:extLst>
                <a:ext uri="{FF2B5EF4-FFF2-40B4-BE49-F238E27FC236}">
                  <a16:creationId xmlns:a16="http://schemas.microsoft.com/office/drawing/2014/main" id="{BFD18F65-58C3-46E2-B049-D6DD52D961BA}"/>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1" name="Freeform: Shape 110">
              <a:extLst>
                <a:ext uri="{FF2B5EF4-FFF2-40B4-BE49-F238E27FC236}">
                  <a16:creationId xmlns:a16="http://schemas.microsoft.com/office/drawing/2014/main" id="{2DF2C9D9-D4A7-4774-9C7A-89AD1F19295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2" name="Freeform: Shape 111">
              <a:extLst>
                <a:ext uri="{FF2B5EF4-FFF2-40B4-BE49-F238E27FC236}">
                  <a16:creationId xmlns:a16="http://schemas.microsoft.com/office/drawing/2014/main" id="{DBFDACF4-B8E1-4AAF-B076-E5F8E2E45431}"/>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3" name="Freeform: Shape 112">
              <a:extLst>
                <a:ext uri="{FF2B5EF4-FFF2-40B4-BE49-F238E27FC236}">
                  <a16:creationId xmlns:a16="http://schemas.microsoft.com/office/drawing/2014/main" id="{905119E8-054E-4521-9094-58E9898CB14A}"/>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7" name="Freeform: Shape 116">
              <a:extLst>
                <a:ext uri="{FF2B5EF4-FFF2-40B4-BE49-F238E27FC236}">
                  <a16:creationId xmlns:a16="http://schemas.microsoft.com/office/drawing/2014/main" id="{438DA08A-223F-4A07-A926-74F991E72769}"/>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8" name="Freeform: Shape 117">
              <a:extLst>
                <a:ext uri="{FF2B5EF4-FFF2-40B4-BE49-F238E27FC236}">
                  <a16:creationId xmlns:a16="http://schemas.microsoft.com/office/drawing/2014/main" id="{793E91DB-A896-42B8-B736-4587735C0FE1}"/>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9" name="Freeform: Shape 118">
              <a:extLst>
                <a:ext uri="{FF2B5EF4-FFF2-40B4-BE49-F238E27FC236}">
                  <a16:creationId xmlns:a16="http://schemas.microsoft.com/office/drawing/2014/main" id="{5275C286-B008-43E6-B1B0-C4383597C028}"/>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20" name="Freeform: Shape 119">
              <a:extLst>
                <a:ext uri="{FF2B5EF4-FFF2-40B4-BE49-F238E27FC236}">
                  <a16:creationId xmlns:a16="http://schemas.microsoft.com/office/drawing/2014/main" id="{A00929F2-295E-4FAE-B49D-992BF1B012CC}"/>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21" name="Freeform: Shape 120">
              <a:extLst>
                <a:ext uri="{FF2B5EF4-FFF2-40B4-BE49-F238E27FC236}">
                  <a16:creationId xmlns:a16="http://schemas.microsoft.com/office/drawing/2014/main" id="{9C0FA233-EA13-4C5D-87E7-3109498F830D}"/>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23" name="Freeform: Shape 122">
              <a:extLst>
                <a:ext uri="{FF2B5EF4-FFF2-40B4-BE49-F238E27FC236}">
                  <a16:creationId xmlns:a16="http://schemas.microsoft.com/office/drawing/2014/main" id="{B322D707-E31E-4F89-B650-2D75F679A60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46" name="Freeform: Shape 145">
              <a:extLst>
                <a:ext uri="{FF2B5EF4-FFF2-40B4-BE49-F238E27FC236}">
                  <a16:creationId xmlns:a16="http://schemas.microsoft.com/office/drawing/2014/main" id="{31CFF04A-0D2F-407A-806B-41E02C743D43}"/>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47" name="Freeform: Shape 146">
              <a:extLst>
                <a:ext uri="{FF2B5EF4-FFF2-40B4-BE49-F238E27FC236}">
                  <a16:creationId xmlns:a16="http://schemas.microsoft.com/office/drawing/2014/main" id="{5B2285E8-790B-4AE1-A7E3-EC3535F63A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48" name="Freeform: Shape 147">
              <a:extLst>
                <a:ext uri="{FF2B5EF4-FFF2-40B4-BE49-F238E27FC236}">
                  <a16:creationId xmlns:a16="http://schemas.microsoft.com/office/drawing/2014/main" id="{372A8328-3374-4527-998D-6715A4A2FBE1}"/>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49" name="Freeform: Shape 148">
              <a:extLst>
                <a:ext uri="{FF2B5EF4-FFF2-40B4-BE49-F238E27FC236}">
                  <a16:creationId xmlns:a16="http://schemas.microsoft.com/office/drawing/2014/main" id="{816F6A19-8BDF-44E9-8545-1EF9B14CCE8E}"/>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50" name="Freeform: Shape 149">
              <a:extLst>
                <a:ext uri="{FF2B5EF4-FFF2-40B4-BE49-F238E27FC236}">
                  <a16:creationId xmlns:a16="http://schemas.microsoft.com/office/drawing/2014/main" id="{569AEC3C-26E5-4B17-B2C3-3DB0DDAF225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51" name="Freeform: Shape 150">
              <a:extLst>
                <a:ext uri="{FF2B5EF4-FFF2-40B4-BE49-F238E27FC236}">
                  <a16:creationId xmlns:a16="http://schemas.microsoft.com/office/drawing/2014/main" id="{4F99779C-E43E-4876-B46D-FA53FC255CD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52" name="Freeform: Shape 151">
              <a:extLst>
                <a:ext uri="{FF2B5EF4-FFF2-40B4-BE49-F238E27FC236}">
                  <a16:creationId xmlns:a16="http://schemas.microsoft.com/office/drawing/2014/main" id="{9238FDE6-5F3E-4F51-87C2-91092B12F0B0}"/>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grpSp>
      <p:sp>
        <p:nvSpPr>
          <p:cNvPr id="153" name="TextBox 152">
            <a:extLst>
              <a:ext uri="{FF2B5EF4-FFF2-40B4-BE49-F238E27FC236}">
                <a16:creationId xmlns:a16="http://schemas.microsoft.com/office/drawing/2014/main" id="{C9B17674-0442-4F1C-8101-4F0607EFE013}"/>
              </a:ext>
            </a:extLst>
          </p:cNvPr>
          <p:cNvSpPr txBox="1"/>
          <p:nvPr/>
        </p:nvSpPr>
        <p:spPr>
          <a:xfrm>
            <a:off x="2902575" y="1757325"/>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err="1">
                <a:solidFill>
                  <a:srgbClr val="FFFFFF"/>
                </a:solidFill>
                <a:latin typeface="Amazon Ember"/>
              </a:rPr>
              <a:t>Textract</a:t>
            </a:r>
            <a:endParaRPr lang="en-US" sz="656" dirty="0">
              <a:solidFill>
                <a:srgbClr val="FFFFFF"/>
              </a:solidFill>
              <a:latin typeface="Amazon Ember"/>
            </a:endParaRPr>
          </a:p>
        </p:txBody>
      </p:sp>
      <p:sp>
        <p:nvSpPr>
          <p:cNvPr id="154" name="TextBox 153">
            <a:extLst>
              <a:ext uri="{FF2B5EF4-FFF2-40B4-BE49-F238E27FC236}">
                <a16:creationId xmlns:a16="http://schemas.microsoft.com/office/drawing/2014/main" id="{A80C704F-F46F-47C9-800F-5969AF7DD498}"/>
              </a:ext>
            </a:extLst>
          </p:cNvPr>
          <p:cNvSpPr txBox="1"/>
          <p:nvPr/>
        </p:nvSpPr>
        <p:spPr>
          <a:xfrm>
            <a:off x="3587732"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Kendra</a:t>
            </a:r>
          </a:p>
        </p:txBody>
      </p:sp>
      <p:pic>
        <p:nvPicPr>
          <p:cNvPr id="8" name="Graphic 7">
            <a:extLst>
              <a:ext uri="{FF2B5EF4-FFF2-40B4-BE49-F238E27FC236}">
                <a16:creationId xmlns:a16="http://schemas.microsoft.com/office/drawing/2014/main" id="{804149E5-E097-4F27-95C4-92B0874016C5}"/>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3832710" y="1567880"/>
            <a:ext cx="169469" cy="169469"/>
          </a:xfrm>
          <a:prstGeom prst="rect">
            <a:avLst/>
          </a:prstGeom>
        </p:spPr>
      </p:pic>
      <p:sp>
        <p:nvSpPr>
          <p:cNvPr id="155" name="TextBox 154">
            <a:extLst>
              <a:ext uri="{FF2B5EF4-FFF2-40B4-BE49-F238E27FC236}">
                <a16:creationId xmlns:a16="http://schemas.microsoft.com/office/drawing/2014/main" id="{8925A996-2C62-444C-9F8E-AE5928F7AB93}"/>
              </a:ext>
            </a:extLst>
          </p:cNvPr>
          <p:cNvSpPr txBox="1"/>
          <p:nvPr/>
        </p:nvSpPr>
        <p:spPr>
          <a:xfrm>
            <a:off x="8254579" y="1775986"/>
            <a:ext cx="651510" cy="396070"/>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Contact Lens</a:t>
            </a:r>
          </a:p>
          <a:p>
            <a:pPr algn="ctr" defTabSz="685713">
              <a:lnSpc>
                <a:spcPct val="90000"/>
              </a:lnSpc>
              <a:spcAft>
                <a:spcPts val="1125"/>
              </a:spcAft>
              <a:defRPr/>
            </a:pPr>
            <a:r>
              <a:rPr lang="en-US" sz="500" i="1" dirty="0">
                <a:solidFill>
                  <a:srgbClr val="FFFFFF"/>
                </a:solidFill>
                <a:latin typeface="Amazon Ember"/>
              </a:rPr>
              <a:t>For Amazon Connect</a:t>
            </a:r>
            <a:endParaRPr lang="en-US" sz="656" i="1" dirty="0">
              <a:solidFill>
                <a:srgbClr val="FFFFFF"/>
              </a:solidFill>
              <a:latin typeface="Amazon Ember"/>
            </a:endParaRPr>
          </a:p>
        </p:txBody>
      </p:sp>
      <p:grpSp>
        <p:nvGrpSpPr>
          <p:cNvPr id="12" name="Graphic 155">
            <a:extLst>
              <a:ext uri="{FF2B5EF4-FFF2-40B4-BE49-F238E27FC236}">
                <a16:creationId xmlns:a16="http://schemas.microsoft.com/office/drawing/2014/main" id="{497272C7-51B0-45ED-8BEB-3569515B7668}"/>
              </a:ext>
            </a:extLst>
          </p:cNvPr>
          <p:cNvGrpSpPr/>
          <p:nvPr/>
        </p:nvGrpSpPr>
        <p:grpSpPr>
          <a:xfrm>
            <a:off x="8487132" y="1555959"/>
            <a:ext cx="197978" cy="174058"/>
            <a:chOff x="10082401" y="4519254"/>
            <a:chExt cx="474717" cy="417360"/>
          </a:xfrm>
          <a:solidFill>
            <a:srgbClr val="FFFFFF"/>
          </a:solidFill>
        </p:grpSpPr>
        <p:sp>
          <p:nvSpPr>
            <p:cNvPr id="13" name="Freeform: Shape 12">
              <a:extLst>
                <a:ext uri="{FF2B5EF4-FFF2-40B4-BE49-F238E27FC236}">
                  <a16:creationId xmlns:a16="http://schemas.microsoft.com/office/drawing/2014/main" id="{C46E2294-8577-43E9-9165-E8CA8C77B046}"/>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713">
                <a:defRPr/>
              </a:pPr>
              <a:endParaRPr lang="en-US" sz="1324">
                <a:solidFill>
                  <a:srgbClr val="FFFFFF"/>
                </a:solidFill>
                <a:latin typeface="Amazon Ember"/>
              </a:endParaRPr>
            </a:p>
          </p:txBody>
        </p:sp>
        <p:sp>
          <p:nvSpPr>
            <p:cNvPr id="14" name="Freeform: Shape 13">
              <a:extLst>
                <a:ext uri="{FF2B5EF4-FFF2-40B4-BE49-F238E27FC236}">
                  <a16:creationId xmlns:a16="http://schemas.microsoft.com/office/drawing/2014/main" id="{9E826D81-248E-4BE7-A54A-FA027C3EA39F}"/>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713">
                <a:defRPr/>
              </a:pPr>
              <a:endParaRPr lang="en-US" sz="1324">
                <a:solidFill>
                  <a:srgbClr val="FFFFFF"/>
                </a:solidFill>
                <a:latin typeface="Amazon Ember"/>
              </a:endParaRPr>
            </a:p>
          </p:txBody>
        </p:sp>
        <p:sp>
          <p:nvSpPr>
            <p:cNvPr id="15" name="Freeform: Shape 14">
              <a:extLst>
                <a:ext uri="{FF2B5EF4-FFF2-40B4-BE49-F238E27FC236}">
                  <a16:creationId xmlns:a16="http://schemas.microsoft.com/office/drawing/2014/main" id="{8786E4CE-960A-41BB-98F1-8083528B014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713">
                <a:defRPr/>
              </a:pPr>
              <a:endParaRPr lang="en-US" sz="1324">
                <a:solidFill>
                  <a:srgbClr val="FFFFFF"/>
                </a:solidFill>
                <a:latin typeface="Amazon Ember"/>
              </a:endParaRPr>
            </a:p>
          </p:txBody>
        </p:sp>
      </p:grpSp>
      <p:sp>
        <p:nvSpPr>
          <p:cNvPr id="157" name="TextBox 156">
            <a:extLst>
              <a:ext uri="{FF2B5EF4-FFF2-40B4-BE49-F238E27FC236}">
                <a16:creationId xmlns:a16="http://schemas.microsoft.com/office/drawing/2014/main" id="{19D31F19-317D-4877-9032-5AB52DC69A88}"/>
              </a:ext>
            </a:extLst>
          </p:cNvPr>
          <p:cNvSpPr txBox="1"/>
          <p:nvPr/>
        </p:nvSpPr>
        <p:spPr>
          <a:xfrm>
            <a:off x="4239242" y="2716741"/>
            <a:ext cx="1567675" cy="219291"/>
          </a:xfrm>
          <a:prstGeom prst="rect">
            <a:avLst/>
          </a:prstGeom>
        </p:spPr>
        <p:txBody>
          <a:bodyPr wrap="square" lIns="28575" tIns="57150" rIns="28575" bIns="57150" rtlCol="0">
            <a:spAutoFit/>
          </a:bodyPr>
          <a:lstStyle/>
          <a:p>
            <a:pPr algn="ctr" defTabSz="685713">
              <a:lnSpc>
                <a:spcPct val="90000"/>
              </a:lnSpc>
              <a:spcAft>
                <a:spcPts val="1125"/>
              </a:spcAft>
              <a:defRPr/>
            </a:pPr>
            <a:r>
              <a:rPr lang="en-US" sz="750" dirty="0">
                <a:solidFill>
                  <a:srgbClr val="FFFFFF"/>
                </a:solidFill>
                <a:latin typeface="Amazon Ember"/>
              </a:rPr>
              <a:t>SageMaker Studio IDE</a:t>
            </a:r>
          </a:p>
        </p:txBody>
      </p:sp>
      <p:grpSp>
        <p:nvGrpSpPr>
          <p:cNvPr id="19" name="Graphic 17">
            <a:extLst>
              <a:ext uri="{FF2B5EF4-FFF2-40B4-BE49-F238E27FC236}">
                <a16:creationId xmlns:a16="http://schemas.microsoft.com/office/drawing/2014/main" id="{A8C0456A-2CBA-495E-AD0B-FB3E01055F32}"/>
              </a:ext>
            </a:extLst>
          </p:cNvPr>
          <p:cNvGrpSpPr/>
          <p:nvPr/>
        </p:nvGrpSpPr>
        <p:grpSpPr>
          <a:xfrm>
            <a:off x="7557360" y="1516159"/>
            <a:ext cx="226219" cy="261938"/>
            <a:chOff x="12146542" y="2891788"/>
            <a:chExt cx="361950" cy="419100"/>
          </a:xfrm>
          <a:solidFill>
            <a:schemeClr val="tx1"/>
          </a:solidFill>
        </p:grpSpPr>
        <p:sp>
          <p:nvSpPr>
            <p:cNvPr id="20" name="Freeform: Shape 19">
              <a:extLst>
                <a:ext uri="{FF2B5EF4-FFF2-40B4-BE49-F238E27FC236}">
                  <a16:creationId xmlns:a16="http://schemas.microsoft.com/office/drawing/2014/main" id="{39BEED1E-2B2D-43DC-8309-FC3D35254E1D}"/>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1" name="Freeform: Shape 20">
              <a:extLst>
                <a:ext uri="{FF2B5EF4-FFF2-40B4-BE49-F238E27FC236}">
                  <a16:creationId xmlns:a16="http://schemas.microsoft.com/office/drawing/2014/main" id="{808AB25F-9B2A-40AF-B8A3-9E16CBFF8229}"/>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2" name="Freeform: Shape 21">
              <a:extLst>
                <a:ext uri="{FF2B5EF4-FFF2-40B4-BE49-F238E27FC236}">
                  <a16:creationId xmlns:a16="http://schemas.microsoft.com/office/drawing/2014/main" id="{EDF173F6-42DC-41D8-8D23-7847F9FC68F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3" name="Freeform: Shape 22">
              <a:extLst>
                <a:ext uri="{FF2B5EF4-FFF2-40B4-BE49-F238E27FC236}">
                  <a16:creationId xmlns:a16="http://schemas.microsoft.com/office/drawing/2014/main" id="{A8D854B5-9C1B-4AC5-B6D4-F70A3830807C}"/>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4" name="Freeform: Shape 23">
              <a:extLst>
                <a:ext uri="{FF2B5EF4-FFF2-40B4-BE49-F238E27FC236}">
                  <a16:creationId xmlns:a16="http://schemas.microsoft.com/office/drawing/2014/main" id="{B4BD3D9D-1C91-40A9-845D-92733EE90E06}"/>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5" name="Freeform: Shape 24">
              <a:extLst>
                <a:ext uri="{FF2B5EF4-FFF2-40B4-BE49-F238E27FC236}">
                  <a16:creationId xmlns:a16="http://schemas.microsoft.com/office/drawing/2014/main" id="{8FF047DB-1436-4845-AB08-98ACCD44419F}"/>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6" name="Freeform: Shape 25">
              <a:extLst>
                <a:ext uri="{FF2B5EF4-FFF2-40B4-BE49-F238E27FC236}">
                  <a16:creationId xmlns:a16="http://schemas.microsoft.com/office/drawing/2014/main" id="{5D943C44-8490-4FB8-ADF2-6E6801EFF4D6}"/>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7" name="Freeform: Shape 26">
              <a:extLst>
                <a:ext uri="{FF2B5EF4-FFF2-40B4-BE49-F238E27FC236}">
                  <a16:creationId xmlns:a16="http://schemas.microsoft.com/office/drawing/2014/main" id="{FBB764D8-FE71-4A09-AC33-473C0B396ADE}"/>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8" name="Freeform: Shape 27">
              <a:extLst>
                <a:ext uri="{FF2B5EF4-FFF2-40B4-BE49-F238E27FC236}">
                  <a16:creationId xmlns:a16="http://schemas.microsoft.com/office/drawing/2014/main" id="{15564321-818F-44F3-A7C0-8086B7E9EC99}"/>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9" name="Freeform: Shape 28">
              <a:extLst>
                <a:ext uri="{FF2B5EF4-FFF2-40B4-BE49-F238E27FC236}">
                  <a16:creationId xmlns:a16="http://schemas.microsoft.com/office/drawing/2014/main" id="{F2520EDE-198F-4BAA-A2E3-BF1618710ADC}"/>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grpSp>
      <p:pic>
        <p:nvPicPr>
          <p:cNvPr id="5" name="Picture 4"/>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6805937" y="1541803"/>
            <a:ext cx="227159" cy="222524"/>
          </a:xfrm>
          <a:prstGeom prst="rect">
            <a:avLst/>
          </a:prstGeom>
        </p:spPr>
      </p:pic>
      <p:pic>
        <p:nvPicPr>
          <p:cNvPr id="156" name="Graphic 85" descr="Graphic 85"/>
          <p:cNvPicPr>
            <a:picLocks noChangeAspect="1"/>
          </p:cNvPicPr>
          <p:nvPr/>
        </p:nvPicPr>
        <p:blipFill>
          <a:blip r:embed="rId20">
            <a:extLst>
              <a:ext uri="{BEBA8EAE-BF5A-486C-A8C5-ECC9F3942E4B}">
                <a14:imgProps xmlns:a14="http://schemas.microsoft.com/office/drawing/2010/main">
                  <a14:imgLayer r:embed="rId21">
                    <a14:imgEffect>
                      <a14:brightnessContrast bright="-20000"/>
                    </a14:imgEffect>
                  </a14:imgLayer>
                </a14:imgProps>
              </a:ext>
            </a:extLst>
          </a:blip>
          <a:stretch>
            <a:fillRect/>
          </a:stretch>
        </p:blipFill>
        <p:spPr>
          <a:xfrm>
            <a:off x="2673233" y="1524240"/>
            <a:ext cx="237316" cy="237316"/>
          </a:xfrm>
          <a:prstGeom prst="rect">
            <a:avLst/>
          </a:prstGeom>
          <a:ln w="12700">
            <a:miter lim="400000"/>
          </a:ln>
        </p:spPr>
      </p:pic>
      <p:grpSp>
        <p:nvGrpSpPr>
          <p:cNvPr id="7" name="Group 6"/>
          <p:cNvGrpSpPr/>
          <p:nvPr/>
        </p:nvGrpSpPr>
        <p:grpSpPr>
          <a:xfrm>
            <a:off x="127743" y="2733064"/>
            <a:ext cx="1119217" cy="478918"/>
            <a:chOff x="274372" y="2820843"/>
            <a:chExt cx="1119216" cy="478918"/>
          </a:xfrm>
        </p:grpSpPr>
        <p:grpSp>
          <p:nvGrpSpPr>
            <p:cNvPr id="125" name="Graphic 250">
              <a:extLst>
                <a:ext uri="{FF2B5EF4-FFF2-40B4-BE49-F238E27FC236}">
                  <a16:creationId xmlns:a16="http://schemas.microsoft.com/office/drawing/2014/main" id="{389CA4A5-EC2E-4A22-BAC4-49CE03C7DAE2}"/>
                </a:ext>
              </a:extLst>
            </p:cNvPr>
            <p:cNvGrpSpPr/>
            <p:nvPr/>
          </p:nvGrpSpPr>
          <p:grpSpPr>
            <a:xfrm>
              <a:off x="739176" y="2820843"/>
              <a:ext cx="240278" cy="239473"/>
              <a:chOff x="9831030" y="449332"/>
              <a:chExt cx="390741" cy="389432"/>
            </a:xfrm>
          </p:grpSpPr>
          <p:sp>
            <p:nvSpPr>
              <p:cNvPr id="126" name="Freeform: Shape 125">
                <a:extLst>
                  <a:ext uri="{FF2B5EF4-FFF2-40B4-BE49-F238E27FC236}">
                    <a16:creationId xmlns:a16="http://schemas.microsoft.com/office/drawing/2014/main" id="{15CA0F30-91B9-4BA9-9A37-FF7158DF667C}"/>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27" name="Freeform: Shape 126">
                <a:extLst>
                  <a:ext uri="{FF2B5EF4-FFF2-40B4-BE49-F238E27FC236}">
                    <a16:creationId xmlns:a16="http://schemas.microsoft.com/office/drawing/2014/main" id="{533BFFBA-DB60-4CCB-BAC9-BDBA7B674AFD}"/>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28" name="Freeform: Shape 127">
                <a:extLst>
                  <a:ext uri="{FF2B5EF4-FFF2-40B4-BE49-F238E27FC236}">
                    <a16:creationId xmlns:a16="http://schemas.microsoft.com/office/drawing/2014/main" id="{C88BC4CE-35DE-45D5-9949-4017341395D0}"/>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29" name="Freeform: Shape 128">
                <a:extLst>
                  <a:ext uri="{FF2B5EF4-FFF2-40B4-BE49-F238E27FC236}">
                    <a16:creationId xmlns:a16="http://schemas.microsoft.com/office/drawing/2014/main" id="{69300124-178F-4B8F-9CD1-16C9C2980FD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0" name="Freeform: Shape 129">
                <a:extLst>
                  <a:ext uri="{FF2B5EF4-FFF2-40B4-BE49-F238E27FC236}">
                    <a16:creationId xmlns:a16="http://schemas.microsoft.com/office/drawing/2014/main" id="{D42F425A-14A8-4F4D-9423-00C777033879}"/>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1" name="Freeform: Shape 130">
                <a:extLst>
                  <a:ext uri="{FF2B5EF4-FFF2-40B4-BE49-F238E27FC236}">
                    <a16:creationId xmlns:a16="http://schemas.microsoft.com/office/drawing/2014/main" id="{DEFB041E-2813-42FA-AC1A-8CA64BF2230E}"/>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2" name="Freeform: Shape 131">
                <a:extLst>
                  <a:ext uri="{FF2B5EF4-FFF2-40B4-BE49-F238E27FC236}">
                    <a16:creationId xmlns:a16="http://schemas.microsoft.com/office/drawing/2014/main" id="{C78F7567-ED32-428F-AEE4-4C23F9ED914F}"/>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3" name="Freeform: Shape 132">
                <a:extLst>
                  <a:ext uri="{FF2B5EF4-FFF2-40B4-BE49-F238E27FC236}">
                    <a16:creationId xmlns:a16="http://schemas.microsoft.com/office/drawing/2014/main" id="{140EDF0D-C170-466D-A459-B30D1F1D61A5}"/>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4" name="Freeform: Shape 133">
                <a:extLst>
                  <a:ext uri="{FF2B5EF4-FFF2-40B4-BE49-F238E27FC236}">
                    <a16:creationId xmlns:a16="http://schemas.microsoft.com/office/drawing/2014/main" id="{5F93B5EE-65BC-4663-8494-5AFA9C00E02D}"/>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5" name="Freeform: Shape 134">
                <a:extLst>
                  <a:ext uri="{FF2B5EF4-FFF2-40B4-BE49-F238E27FC236}">
                    <a16:creationId xmlns:a16="http://schemas.microsoft.com/office/drawing/2014/main" id="{215B875F-8230-4A0B-921E-378A069D100F}"/>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6" name="Freeform: Shape 135">
                <a:extLst>
                  <a:ext uri="{FF2B5EF4-FFF2-40B4-BE49-F238E27FC236}">
                    <a16:creationId xmlns:a16="http://schemas.microsoft.com/office/drawing/2014/main" id="{49E72131-314D-4519-AE4C-8D9A889C263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7" name="Freeform: Shape 136">
                <a:extLst>
                  <a:ext uri="{FF2B5EF4-FFF2-40B4-BE49-F238E27FC236}">
                    <a16:creationId xmlns:a16="http://schemas.microsoft.com/office/drawing/2014/main" id="{6CE988C7-33A8-48AB-8EF8-AF39E0EFC476}"/>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8" name="Freeform: Shape 137">
                <a:extLst>
                  <a:ext uri="{FF2B5EF4-FFF2-40B4-BE49-F238E27FC236}">
                    <a16:creationId xmlns:a16="http://schemas.microsoft.com/office/drawing/2014/main" id="{DD8DAE4D-ED27-47F8-BE50-EA1397C266FB}"/>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9" name="Freeform: Shape 138">
                <a:extLst>
                  <a:ext uri="{FF2B5EF4-FFF2-40B4-BE49-F238E27FC236}">
                    <a16:creationId xmlns:a16="http://schemas.microsoft.com/office/drawing/2014/main" id="{305E2E61-3BCB-4BCF-9DAA-79768B92A7E6}"/>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40" name="Freeform: Shape 139">
                <a:extLst>
                  <a:ext uri="{FF2B5EF4-FFF2-40B4-BE49-F238E27FC236}">
                    <a16:creationId xmlns:a16="http://schemas.microsoft.com/office/drawing/2014/main" id="{C8E1B2D8-3923-48A7-84D1-3B1BA79BD56E}"/>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41" name="Freeform: Shape 140">
                <a:extLst>
                  <a:ext uri="{FF2B5EF4-FFF2-40B4-BE49-F238E27FC236}">
                    <a16:creationId xmlns:a16="http://schemas.microsoft.com/office/drawing/2014/main" id="{3B0126AD-3838-439E-904E-5A6539BD7B41}"/>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defTabSz="457160">
                  <a:defRPr/>
                </a:pPr>
                <a:endParaRPr lang="en-US" sz="1836" kern="0" dirty="0">
                  <a:solidFill>
                    <a:srgbClr val="FFFFFF"/>
                  </a:solidFill>
                  <a:latin typeface="Amazon Ember"/>
                </a:endParaRPr>
              </a:p>
            </p:txBody>
          </p:sp>
          <p:sp>
            <p:nvSpPr>
              <p:cNvPr id="142" name="Freeform: Shape 141">
                <a:extLst>
                  <a:ext uri="{FF2B5EF4-FFF2-40B4-BE49-F238E27FC236}">
                    <a16:creationId xmlns:a16="http://schemas.microsoft.com/office/drawing/2014/main" id="{2D3F5C4E-5739-4F5A-A29E-A5257FF6419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defTabSz="457160">
                  <a:defRPr/>
                </a:pPr>
                <a:endParaRPr lang="en-US" sz="1836" kern="0" dirty="0">
                  <a:solidFill>
                    <a:srgbClr val="FFFFFF"/>
                  </a:solidFill>
                  <a:latin typeface="Amazon Ember"/>
                </a:endParaRPr>
              </a:p>
            </p:txBody>
          </p:sp>
          <p:sp>
            <p:nvSpPr>
              <p:cNvPr id="144" name="Freeform: Shape 143">
                <a:extLst>
                  <a:ext uri="{FF2B5EF4-FFF2-40B4-BE49-F238E27FC236}">
                    <a16:creationId xmlns:a16="http://schemas.microsoft.com/office/drawing/2014/main" id="{C1E567DE-6D74-48D8-8E83-7C24106F0AB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45" name="Freeform: Shape 144">
                <a:extLst>
                  <a:ext uri="{FF2B5EF4-FFF2-40B4-BE49-F238E27FC236}">
                    <a16:creationId xmlns:a16="http://schemas.microsoft.com/office/drawing/2014/main" id="{C774794F-01DF-47CE-9335-389CCA9562B8}"/>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43" name="Freeform: Shape 142">
                <a:extLst>
                  <a:ext uri="{FF2B5EF4-FFF2-40B4-BE49-F238E27FC236}">
                    <a16:creationId xmlns:a16="http://schemas.microsoft.com/office/drawing/2014/main" id="{451BCC99-E485-4AC2-B072-5623A0EBE8D8}"/>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defTabSz="457160">
                  <a:defRPr/>
                </a:pPr>
                <a:endParaRPr lang="en-US" sz="1836" kern="0" dirty="0">
                  <a:solidFill>
                    <a:srgbClr val="FFFFFF"/>
                  </a:solidFill>
                  <a:latin typeface="Amazon Ember"/>
                </a:endParaRPr>
              </a:p>
            </p:txBody>
          </p:sp>
        </p:grpSp>
        <p:sp>
          <p:nvSpPr>
            <p:cNvPr id="6" name="Rectangle 5"/>
            <p:cNvSpPr/>
            <p:nvPr/>
          </p:nvSpPr>
          <p:spPr>
            <a:xfrm>
              <a:off x="274372" y="3084317"/>
              <a:ext cx="1119216" cy="215444"/>
            </a:xfrm>
            <a:prstGeom prst="rect">
              <a:avLst/>
            </a:prstGeom>
          </p:spPr>
          <p:txBody>
            <a:bodyPr wrap="none">
              <a:spAutoFit/>
            </a:bodyPr>
            <a:lstStyle/>
            <a:p>
              <a:pPr defTabSz="587549" hangingPunct="0">
                <a:defRPr/>
              </a:pPr>
              <a:r>
                <a:rPr lang="en-US" sz="800" kern="0" dirty="0">
                  <a:solidFill>
                    <a:srgbClr val="FFFFFF"/>
                  </a:solidFill>
                  <a:latin typeface="Amazon Ember"/>
                  <a:ea typeface="Amazon Ember" panose="020B0603020204020204" pitchFamily="34" charset="0"/>
                  <a:cs typeface="Amazon Ember" panose="020B0603020204020204" pitchFamily="34" charset="0"/>
                </a:rPr>
                <a:t>Amazon SageMaker</a:t>
              </a:r>
            </a:p>
          </p:txBody>
        </p:sp>
      </p:grpSp>
      <p:cxnSp>
        <p:nvCxnSpPr>
          <p:cNvPr id="158" name="Straight Connector 157"/>
          <p:cNvCxnSpPr/>
          <p:nvPr/>
        </p:nvCxnSpPr>
        <p:spPr>
          <a:xfrm>
            <a:off x="1696734" y="2627235"/>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1238201" y="2624984"/>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8560333" y="2656927"/>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pic>
        <p:nvPicPr>
          <p:cNvPr id="159" name="Picture 158"/>
          <p:cNvPicPr>
            <a:picLocks noChangeAspect="1"/>
          </p:cNvPicPr>
          <p:nvPr/>
        </p:nvPicPr>
        <p:blipFill>
          <a:blip r:embed="rId22">
            <a:clrChange>
              <a:clrFrom>
                <a:srgbClr val="FFFFFF"/>
              </a:clrFrom>
              <a:clrTo>
                <a:srgbClr val="FFFFFF">
                  <a:alpha val="0"/>
                </a:srgbClr>
              </a:clrTo>
            </a:clrChange>
          </a:blip>
          <a:stretch>
            <a:fillRect/>
          </a:stretch>
        </p:blipFill>
        <p:spPr>
          <a:xfrm>
            <a:off x="2740079" y="4189278"/>
            <a:ext cx="484262" cy="291562"/>
          </a:xfrm>
          <a:prstGeom prst="rect">
            <a:avLst/>
          </a:prstGeom>
        </p:spPr>
      </p:pic>
      <p:sp>
        <p:nvSpPr>
          <p:cNvPr id="163" name="TextBox 162"/>
          <p:cNvSpPr txBox="1"/>
          <p:nvPr/>
        </p:nvSpPr>
        <p:spPr>
          <a:xfrm>
            <a:off x="3787182" y="4272376"/>
            <a:ext cx="1078800" cy="169277"/>
          </a:xfrm>
          <a:prstGeom prst="rect">
            <a:avLst/>
          </a:prstGeom>
          <a:noFill/>
        </p:spPr>
        <p:txBody>
          <a:bodyPr wrap="square" rtlCol="0">
            <a:spAutoFit/>
          </a:bodyPr>
          <a:lstStyle/>
          <a:p>
            <a:r>
              <a:rPr lang="en-US" sz="500" b="1" dirty="0">
                <a:solidFill>
                  <a:srgbClr val="00B0F0"/>
                </a:solidFill>
                <a:latin typeface="Arial" panose="020B0604020202020204" pitchFamily="34" charset="0"/>
                <a:cs typeface="Arial" panose="020B0604020202020204" pitchFamily="34" charset="0"/>
              </a:rPr>
              <a:t>D</a:t>
            </a:r>
            <a:r>
              <a:rPr lang="en-US" sz="500" dirty="0">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latin typeface="Arial" panose="020B0604020202020204" pitchFamily="34" charset="0"/>
                <a:cs typeface="Arial" panose="020B0604020202020204" pitchFamily="34" charset="0"/>
              </a:rPr>
              <a:t>ibrary</a:t>
            </a:r>
          </a:p>
        </p:txBody>
      </p:sp>
      <p:sp>
        <p:nvSpPr>
          <p:cNvPr id="161" name="Rectangle 160">
            <a:extLst>
              <a:ext uri="{FF2B5EF4-FFF2-40B4-BE49-F238E27FC236}">
                <a16:creationId xmlns:a16="http://schemas.microsoft.com/office/drawing/2014/main" id="{A0CAD47E-722F-4FE3-859F-36A8C11DBF37}"/>
              </a:ext>
            </a:extLst>
          </p:cNvPr>
          <p:cNvSpPr/>
          <p:nvPr/>
        </p:nvSpPr>
        <p:spPr>
          <a:xfrm>
            <a:off x="-2398" y="2256552"/>
            <a:ext cx="9143999" cy="2405112"/>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95038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Getting started</a:t>
            </a:r>
            <a:endParaRPr lang="en-US" dirty="0"/>
          </a:p>
        </p:txBody>
      </p:sp>
      <p:sp>
        <p:nvSpPr>
          <p:cNvPr id="3" name="Text Placeholder 2">
            <a:extLst>
              <a:ext uri="{FF2B5EF4-FFF2-40B4-BE49-F238E27FC236}">
                <a16:creationId xmlns:a16="http://schemas.microsoft.com/office/drawing/2014/main" id="{BADFCD4A-FB98-3C44-AA36-468DC5188D6E}"/>
              </a:ext>
            </a:extLst>
          </p:cNvPr>
          <p:cNvSpPr>
            <a:spLocks noGrp="1"/>
          </p:cNvSpPr>
          <p:nvPr>
            <p:ph type="body" sz="quarter" idx="10"/>
          </p:nvPr>
        </p:nvSpPr>
        <p:spPr/>
        <p:txBody>
          <a:bodyPr/>
          <a:lstStyle/>
          <a:p>
            <a:r>
              <a:rPr lang="en-US" dirty="0"/>
              <a:t>Know more about Amazon Comprehend</a:t>
            </a:r>
          </a:p>
        </p:txBody>
      </p:sp>
    </p:spTree>
    <p:extLst>
      <p:ext uri="{BB962C8B-B14F-4D97-AF65-F5344CB8AC3E}">
        <p14:creationId xmlns:p14="http://schemas.microsoft.com/office/powerpoint/2010/main" val="288877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https://aws.amazon.com/comprehend/</a:t>
            </a:r>
            <a:endParaRPr lang="en-US" dirty="0"/>
          </a:p>
        </p:txBody>
      </p:sp>
      <p:pic>
        <p:nvPicPr>
          <p:cNvPr id="3" name="Picture 2">
            <a:extLst>
              <a:ext uri="{FF2B5EF4-FFF2-40B4-BE49-F238E27FC236}">
                <a16:creationId xmlns:a16="http://schemas.microsoft.com/office/drawing/2014/main" id="{D72657F7-2642-B44C-98BE-F15494AB5F2B}"/>
              </a:ext>
            </a:extLst>
          </p:cNvPr>
          <p:cNvPicPr>
            <a:picLocks noChangeAspect="1"/>
          </p:cNvPicPr>
          <p:nvPr/>
        </p:nvPicPr>
        <p:blipFill>
          <a:blip r:embed="rId3"/>
          <a:stretch>
            <a:fillRect/>
          </a:stretch>
        </p:blipFill>
        <p:spPr>
          <a:xfrm>
            <a:off x="1419496" y="813645"/>
            <a:ext cx="6888891" cy="4044105"/>
          </a:xfrm>
          <a:prstGeom prst="rect">
            <a:avLst/>
          </a:prstGeom>
        </p:spPr>
      </p:pic>
    </p:spTree>
    <p:extLst>
      <p:ext uri="{BB962C8B-B14F-4D97-AF65-F5344CB8AC3E}">
        <p14:creationId xmlns:p14="http://schemas.microsoft.com/office/powerpoint/2010/main" val="276613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CC21-3531-0B4A-AE26-5104E7F139B0}"/>
              </a:ext>
            </a:extLst>
          </p:cNvPr>
          <p:cNvSpPr>
            <a:spLocks noGrp="1"/>
          </p:cNvSpPr>
          <p:nvPr>
            <p:ph type="title"/>
          </p:nvPr>
        </p:nvSpPr>
        <p:spPr/>
        <p:txBody>
          <a:bodyPr/>
          <a:lstStyle/>
          <a:p>
            <a:r>
              <a:rPr lang="en-US" dirty="0"/>
              <a:t>Get started: AWS Console</a:t>
            </a:r>
          </a:p>
        </p:txBody>
      </p:sp>
      <p:pic>
        <p:nvPicPr>
          <p:cNvPr id="3" name="Picture 2">
            <a:extLst>
              <a:ext uri="{FF2B5EF4-FFF2-40B4-BE49-F238E27FC236}">
                <a16:creationId xmlns:a16="http://schemas.microsoft.com/office/drawing/2014/main" id="{DD294D63-F8C3-6B4B-93B1-A7C5DF14B3A2}"/>
              </a:ext>
            </a:extLst>
          </p:cNvPr>
          <p:cNvPicPr>
            <a:picLocks noChangeAspect="1"/>
          </p:cNvPicPr>
          <p:nvPr/>
        </p:nvPicPr>
        <p:blipFill>
          <a:blip r:embed="rId3"/>
          <a:stretch>
            <a:fillRect/>
          </a:stretch>
        </p:blipFill>
        <p:spPr>
          <a:xfrm>
            <a:off x="1641945" y="782955"/>
            <a:ext cx="5019305" cy="3577590"/>
          </a:xfrm>
          <a:prstGeom prst="rect">
            <a:avLst/>
          </a:prstGeom>
        </p:spPr>
      </p:pic>
    </p:spTree>
    <p:extLst>
      <p:ext uri="{BB962C8B-B14F-4D97-AF65-F5344CB8AC3E}">
        <p14:creationId xmlns:p14="http://schemas.microsoft.com/office/powerpoint/2010/main" val="300613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2034-4245-4EB7-8E8C-703B5EEF9739}"/>
              </a:ext>
            </a:extLst>
          </p:cNvPr>
          <p:cNvSpPr>
            <a:spLocks noGrp="1"/>
          </p:cNvSpPr>
          <p:nvPr>
            <p:ph type="title"/>
          </p:nvPr>
        </p:nvSpPr>
        <p:spPr>
          <a:xfrm>
            <a:off x="473351" y="1907382"/>
            <a:ext cx="6887816" cy="1021556"/>
          </a:xfrm>
        </p:spPr>
        <p:txBody>
          <a:bodyPr/>
          <a:lstStyle/>
          <a:p>
            <a:r>
              <a:rPr lang="en-US" dirty="0"/>
              <a:t>Amazon Comprehend</a:t>
            </a:r>
            <a:br>
              <a:rPr lang="en-US" dirty="0"/>
            </a:br>
            <a:r>
              <a:rPr lang="en-US" dirty="0"/>
              <a:t>aws.amazon.com/comprehend</a:t>
            </a:r>
          </a:p>
        </p:txBody>
      </p:sp>
      <p:sp>
        <p:nvSpPr>
          <p:cNvPr id="5" name="Text Placeholder 4">
            <a:extLst>
              <a:ext uri="{FF2B5EF4-FFF2-40B4-BE49-F238E27FC236}">
                <a16:creationId xmlns:a16="http://schemas.microsoft.com/office/drawing/2014/main" id="{18B4B413-9F9C-8441-8ED5-B688FEEDEF8C}"/>
              </a:ext>
            </a:extLst>
          </p:cNvPr>
          <p:cNvSpPr>
            <a:spLocks noGrp="1"/>
          </p:cNvSpPr>
          <p:nvPr>
            <p:ph type="body" sz="quarter" idx="10"/>
          </p:nvPr>
        </p:nvSpPr>
        <p:spPr>
          <a:xfrm>
            <a:off x="473351" y="3113046"/>
            <a:ext cx="5295899" cy="433387"/>
          </a:xfrm>
        </p:spPr>
        <p:txBody>
          <a:bodyPr/>
          <a:lstStyle/>
          <a:p>
            <a:r>
              <a:rPr lang="en-US" dirty="0"/>
              <a:t>Thank you</a:t>
            </a:r>
          </a:p>
        </p:txBody>
      </p:sp>
    </p:spTree>
    <p:extLst>
      <p:ext uri="{BB962C8B-B14F-4D97-AF65-F5344CB8AC3E}">
        <p14:creationId xmlns:p14="http://schemas.microsoft.com/office/powerpoint/2010/main" val="318687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2"/>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6AD0-4A30-BB42-9CC4-5562A028A69D}"/>
              </a:ext>
            </a:extLst>
          </p:cNvPr>
          <p:cNvSpPr>
            <a:spLocks noGrp="1"/>
          </p:cNvSpPr>
          <p:nvPr>
            <p:ph type="title"/>
          </p:nvPr>
        </p:nvSpPr>
        <p:spPr/>
        <p:txBody>
          <a:bodyPr/>
          <a:lstStyle/>
          <a:p>
            <a:r>
              <a:rPr lang="en-US" dirty="0"/>
              <a:t>Customer challenges with building NLP models</a:t>
            </a:r>
          </a:p>
        </p:txBody>
      </p:sp>
      <p:sp>
        <p:nvSpPr>
          <p:cNvPr id="4" name="TextBox 3">
            <a:extLst>
              <a:ext uri="{FF2B5EF4-FFF2-40B4-BE49-F238E27FC236}">
                <a16:creationId xmlns:a16="http://schemas.microsoft.com/office/drawing/2014/main" id="{39F18358-1388-4D4B-A1D6-A1F235398E26}"/>
              </a:ext>
            </a:extLst>
          </p:cNvPr>
          <p:cNvSpPr txBox="1"/>
          <p:nvPr/>
        </p:nvSpPr>
        <p:spPr>
          <a:xfrm>
            <a:off x="354759" y="1192743"/>
            <a:ext cx="3802481" cy="1938992"/>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Machine </a:t>
            </a:r>
            <a:r>
              <a:rPr lang="en-US" dirty="0">
                <a:solidFill>
                  <a:srgbClr val="FDCD00"/>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 skills</a:t>
            </a:r>
          </a:p>
          <a:p>
            <a:pPr marL="285750" indent="-285750">
              <a:spcBef>
                <a:spcPts val="1200"/>
              </a:spcBef>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Labeled training data</a:t>
            </a:r>
          </a:p>
          <a:p>
            <a:pPr marL="285750" indent="-285750">
              <a:spcBef>
                <a:spcPts val="1200"/>
              </a:spcBef>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Model training effort </a:t>
            </a:r>
          </a:p>
          <a:p>
            <a:pPr marL="285750" indent="-285750">
              <a:spcBef>
                <a:spcPts val="1200"/>
              </a:spcBef>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Model management in production</a:t>
            </a:r>
          </a:p>
        </p:txBody>
      </p:sp>
      <p:sp>
        <p:nvSpPr>
          <p:cNvPr id="5" name="TextBox 4">
            <a:extLst>
              <a:ext uri="{FF2B5EF4-FFF2-40B4-BE49-F238E27FC236}">
                <a16:creationId xmlns:a16="http://schemas.microsoft.com/office/drawing/2014/main" id="{D164B053-E73C-2F4C-AA1C-FBD7F056C154}"/>
              </a:ext>
            </a:extLst>
          </p:cNvPr>
          <p:cNvSpPr txBox="1"/>
          <p:nvPr/>
        </p:nvSpPr>
        <p:spPr>
          <a:xfrm>
            <a:off x="6070057" y="4082097"/>
            <a:ext cx="1077539" cy="307777"/>
          </a:xfrm>
          <a:prstGeom prst="rect">
            <a:avLst/>
          </a:prstGeom>
          <a:noFill/>
        </p:spPr>
        <p:txBody>
          <a:bodyPr wrap="none" rtlCol="0">
            <a:spAutoFit/>
          </a:bodyPr>
          <a:lstStyle/>
          <a:p>
            <a:r>
              <a:rPr lang="en-US" sz="1400" dirty="0"/>
              <a:t>NLP model</a:t>
            </a:r>
          </a:p>
        </p:txBody>
      </p:sp>
      <p:sp>
        <p:nvSpPr>
          <p:cNvPr id="6" name="TextBox 5">
            <a:extLst>
              <a:ext uri="{FF2B5EF4-FFF2-40B4-BE49-F238E27FC236}">
                <a16:creationId xmlns:a16="http://schemas.microsoft.com/office/drawing/2014/main" id="{F79735BE-39BD-BA4E-81DA-857CDEE3B3C9}"/>
              </a:ext>
            </a:extLst>
          </p:cNvPr>
          <p:cNvSpPr txBox="1"/>
          <p:nvPr/>
        </p:nvSpPr>
        <p:spPr>
          <a:xfrm>
            <a:off x="4431679" y="1603410"/>
            <a:ext cx="1479539" cy="523220"/>
          </a:xfrm>
          <a:prstGeom prst="rect">
            <a:avLst/>
          </a:prstGeom>
          <a:noFill/>
        </p:spPr>
        <p:txBody>
          <a:bodyPr wrap="square" rtlCol="0">
            <a:spAutoFit/>
          </a:bodyPr>
          <a:lstStyle/>
          <a:p>
            <a:pPr algn="ctr"/>
            <a:r>
              <a:rPr lang="en-US" sz="1400" dirty="0"/>
              <a:t>Data collection and preparation</a:t>
            </a:r>
          </a:p>
        </p:txBody>
      </p:sp>
      <p:sp>
        <p:nvSpPr>
          <p:cNvPr id="7" name="TextBox 6">
            <a:extLst>
              <a:ext uri="{FF2B5EF4-FFF2-40B4-BE49-F238E27FC236}">
                <a16:creationId xmlns:a16="http://schemas.microsoft.com/office/drawing/2014/main" id="{2B72EC17-792B-DF4D-89BD-A3B41010AB9B}"/>
              </a:ext>
            </a:extLst>
          </p:cNvPr>
          <p:cNvSpPr txBox="1"/>
          <p:nvPr/>
        </p:nvSpPr>
        <p:spPr>
          <a:xfrm>
            <a:off x="7065000" y="1780622"/>
            <a:ext cx="1397781" cy="738664"/>
          </a:xfrm>
          <a:prstGeom prst="rect">
            <a:avLst/>
          </a:prstGeom>
          <a:noFill/>
        </p:spPr>
        <p:txBody>
          <a:bodyPr wrap="square" rtlCol="0">
            <a:spAutoFit/>
          </a:bodyPr>
          <a:lstStyle/>
          <a:p>
            <a:pPr algn="ctr"/>
            <a:r>
              <a:rPr lang="en-US" sz="1400" dirty="0"/>
              <a:t>Training language models</a:t>
            </a:r>
          </a:p>
        </p:txBody>
      </p:sp>
      <p:sp>
        <p:nvSpPr>
          <p:cNvPr id="8" name="TextBox 7">
            <a:extLst>
              <a:ext uri="{FF2B5EF4-FFF2-40B4-BE49-F238E27FC236}">
                <a16:creationId xmlns:a16="http://schemas.microsoft.com/office/drawing/2014/main" id="{111BFB35-C7F3-8244-9D99-F2E4DD1ECB96}"/>
              </a:ext>
            </a:extLst>
          </p:cNvPr>
          <p:cNvSpPr txBox="1"/>
          <p:nvPr/>
        </p:nvSpPr>
        <p:spPr>
          <a:xfrm>
            <a:off x="5849723" y="823361"/>
            <a:ext cx="1397780" cy="523220"/>
          </a:xfrm>
          <a:prstGeom prst="rect">
            <a:avLst/>
          </a:prstGeom>
          <a:noFill/>
        </p:spPr>
        <p:txBody>
          <a:bodyPr wrap="square" rtlCol="0">
            <a:spAutoFit/>
          </a:bodyPr>
          <a:lstStyle/>
          <a:p>
            <a:pPr algn="ctr"/>
            <a:r>
              <a:rPr lang="en-US" sz="1400" dirty="0"/>
              <a:t>Data annotation</a:t>
            </a:r>
          </a:p>
        </p:txBody>
      </p:sp>
      <p:grpSp>
        <p:nvGrpSpPr>
          <p:cNvPr id="12" name="Group 11">
            <a:extLst>
              <a:ext uri="{FF2B5EF4-FFF2-40B4-BE49-F238E27FC236}">
                <a16:creationId xmlns:a16="http://schemas.microsoft.com/office/drawing/2014/main" id="{BF4CA88A-9AB5-9544-B15C-7FEA90C69A7C}"/>
              </a:ext>
            </a:extLst>
          </p:cNvPr>
          <p:cNvGrpSpPr/>
          <p:nvPr/>
        </p:nvGrpSpPr>
        <p:grpSpPr>
          <a:xfrm>
            <a:off x="6087928" y="2158810"/>
            <a:ext cx="1033324" cy="1077622"/>
            <a:chOff x="2143241" y="1377847"/>
            <a:chExt cx="1749043" cy="1927500"/>
          </a:xfrm>
        </p:grpSpPr>
        <p:sp>
          <p:nvSpPr>
            <p:cNvPr id="9" name="Donut 8">
              <a:extLst>
                <a:ext uri="{FF2B5EF4-FFF2-40B4-BE49-F238E27FC236}">
                  <a16:creationId xmlns:a16="http://schemas.microsoft.com/office/drawing/2014/main" id="{A1A91E30-0805-C64E-9C1D-A4F972BB589F}"/>
                </a:ext>
              </a:extLst>
            </p:cNvPr>
            <p:cNvSpPr/>
            <p:nvPr/>
          </p:nvSpPr>
          <p:spPr>
            <a:xfrm>
              <a:off x="2143241" y="1492929"/>
              <a:ext cx="1749043" cy="1717482"/>
            </a:xfrm>
            <a:prstGeom prst="donut">
              <a:avLst>
                <a:gd name="adj" fmla="val 442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Triangle 9">
              <a:extLst>
                <a:ext uri="{FF2B5EF4-FFF2-40B4-BE49-F238E27FC236}">
                  <a16:creationId xmlns:a16="http://schemas.microsoft.com/office/drawing/2014/main" id="{416C2EF6-06E4-A74D-8CBC-4649367CCC68}"/>
                </a:ext>
              </a:extLst>
            </p:cNvPr>
            <p:cNvSpPr/>
            <p:nvPr/>
          </p:nvSpPr>
          <p:spPr>
            <a:xfrm rot="5400000">
              <a:off x="2876386" y="1467566"/>
              <a:ext cx="283079" cy="10364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Triangle 10">
              <a:extLst>
                <a:ext uri="{FF2B5EF4-FFF2-40B4-BE49-F238E27FC236}">
                  <a16:creationId xmlns:a16="http://schemas.microsoft.com/office/drawing/2014/main" id="{B8BBEE36-96C0-3F46-B8E0-D03FE1672DC3}"/>
                </a:ext>
              </a:extLst>
            </p:cNvPr>
            <p:cNvSpPr/>
            <p:nvPr/>
          </p:nvSpPr>
          <p:spPr>
            <a:xfrm rot="16200000">
              <a:off x="2831173" y="3111985"/>
              <a:ext cx="283081" cy="103643"/>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sp>
        <p:nvSpPr>
          <p:cNvPr id="35" name="4-Point Star 34">
            <a:extLst>
              <a:ext uri="{FF2B5EF4-FFF2-40B4-BE49-F238E27FC236}">
                <a16:creationId xmlns:a16="http://schemas.microsoft.com/office/drawing/2014/main" id="{8746E08D-F0C3-5848-B5BF-5217879C2444}"/>
              </a:ext>
            </a:extLst>
          </p:cNvPr>
          <p:cNvSpPr/>
          <p:nvPr/>
        </p:nvSpPr>
        <p:spPr>
          <a:xfrm>
            <a:off x="6457910" y="3643077"/>
            <a:ext cx="234835" cy="213238"/>
          </a:xfrm>
          <a:prstGeom prst="star4">
            <a:avLst>
              <a:gd name="adj" fmla="val 1786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6" name="Picture 35">
            <a:extLst>
              <a:ext uri="{FF2B5EF4-FFF2-40B4-BE49-F238E27FC236}">
                <a16:creationId xmlns:a16="http://schemas.microsoft.com/office/drawing/2014/main" id="{967C03DB-B5A6-D24E-BB6D-41C798719143}"/>
              </a:ext>
            </a:extLst>
          </p:cNvPr>
          <p:cNvPicPr>
            <a:picLocks noChangeAspect="1"/>
          </p:cNvPicPr>
          <p:nvPr/>
        </p:nvPicPr>
        <p:blipFill>
          <a:blip r:embed="rId3"/>
          <a:stretch>
            <a:fillRect/>
          </a:stretch>
        </p:blipFill>
        <p:spPr>
          <a:xfrm>
            <a:off x="6039197" y="1136491"/>
            <a:ext cx="1039452" cy="1023097"/>
          </a:xfrm>
          <a:prstGeom prst="rect">
            <a:avLst/>
          </a:prstGeom>
        </p:spPr>
      </p:pic>
      <p:pic>
        <p:nvPicPr>
          <p:cNvPr id="41" name="Picture 40">
            <a:extLst>
              <a:ext uri="{FF2B5EF4-FFF2-40B4-BE49-F238E27FC236}">
                <a16:creationId xmlns:a16="http://schemas.microsoft.com/office/drawing/2014/main" id="{B97017D5-52FA-7147-89F1-B4D8DB7CD435}"/>
              </a:ext>
            </a:extLst>
          </p:cNvPr>
          <p:cNvPicPr>
            <a:picLocks noChangeAspect="1"/>
          </p:cNvPicPr>
          <p:nvPr/>
        </p:nvPicPr>
        <p:blipFill>
          <a:blip r:embed="rId4"/>
          <a:stretch>
            <a:fillRect/>
          </a:stretch>
        </p:blipFill>
        <p:spPr>
          <a:xfrm>
            <a:off x="7335706" y="2262845"/>
            <a:ext cx="1033324" cy="1033324"/>
          </a:xfrm>
          <a:prstGeom prst="rect">
            <a:avLst/>
          </a:prstGeom>
        </p:spPr>
      </p:pic>
      <p:pic>
        <p:nvPicPr>
          <p:cNvPr id="43" name="Picture 42">
            <a:extLst>
              <a:ext uri="{FF2B5EF4-FFF2-40B4-BE49-F238E27FC236}">
                <a16:creationId xmlns:a16="http://schemas.microsoft.com/office/drawing/2014/main" id="{4AC5B6DD-4D92-B841-A9F3-5A9FFC24AB92}"/>
              </a:ext>
            </a:extLst>
          </p:cNvPr>
          <p:cNvPicPr>
            <a:picLocks noChangeAspect="1"/>
          </p:cNvPicPr>
          <p:nvPr/>
        </p:nvPicPr>
        <p:blipFill>
          <a:blip r:embed="rId5"/>
          <a:stretch>
            <a:fillRect/>
          </a:stretch>
        </p:blipFill>
        <p:spPr>
          <a:xfrm>
            <a:off x="4904528" y="2011982"/>
            <a:ext cx="860230" cy="864531"/>
          </a:xfrm>
          <a:prstGeom prst="rect">
            <a:avLst/>
          </a:prstGeom>
        </p:spPr>
      </p:pic>
      <p:pic>
        <p:nvPicPr>
          <p:cNvPr id="45" name="Picture 44">
            <a:extLst>
              <a:ext uri="{FF2B5EF4-FFF2-40B4-BE49-F238E27FC236}">
                <a16:creationId xmlns:a16="http://schemas.microsoft.com/office/drawing/2014/main" id="{921B47CA-AC3F-B94E-9A92-0A48896556BF}"/>
              </a:ext>
            </a:extLst>
          </p:cNvPr>
          <p:cNvPicPr>
            <a:picLocks noChangeAspect="1"/>
          </p:cNvPicPr>
          <p:nvPr/>
        </p:nvPicPr>
        <p:blipFill>
          <a:blip r:embed="rId6"/>
          <a:stretch>
            <a:fillRect/>
          </a:stretch>
        </p:blipFill>
        <p:spPr>
          <a:xfrm>
            <a:off x="4326594" y="2074294"/>
            <a:ext cx="683020" cy="686435"/>
          </a:xfrm>
          <a:prstGeom prst="rect">
            <a:avLst/>
          </a:prstGeom>
        </p:spPr>
      </p:pic>
      <p:pic>
        <p:nvPicPr>
          <p:cNvPr id="47" name="Picture 46">
            <a:extLst>
              <a:ext uri="{FF2B5EF4-FFF2-40B4-BE49-F238E27FC236}">
                <a16:creationId xmlns:a16="http://schemas.microsoft.com/office/drawing/2014/main" id="{FA921B3C-4E13-0648-B892-001E719A7F93}"/>
              </a:ext>
            </a:extLst>
          </p:cNvPr>
          <p:cNvPicPr>
            <a:picLocks noChangeAspect="1"/>
          </p:cNvPicPr>
          <p:nvPr/>
        </p:nvPicPr>
        <p:blipFill>
          <a:blip r:embed="rId7"/>
          <a:stretch>
            <a:fillRect/>
          </a:stretch>
        </p:blipFill>
        <p:spPr>
          <a:xfrm>
            <a:off x="4348067" y="2575402"/>
            <a:ext cx="796764" cy="800748"/>
          </a:xfrm>
          <a:prstGeom prst="rect">
            <a:avLst/>
          </a:prstGeom>
        </p:spPr>
      </p:pic>
      <p:pic>
        <p:nvPicPr>
          <p:cNvPr id="49" name="Picture 48">
            <a:extLst>
              <a:ext uri="{FF2B5EF4-FFF2-40B4-BE49-F238E27FC236}">
                <a16:creationId xmlns:a16="http://schemas.microsoft.com/office/drawing/2014/main" id="{4FA32C0A-9037-8B49-A024-378EA7414F95}"/>
              </a:ext>
            </a:extLst>
          </p:cNvPr>
          <p:cNvPicPr>
            <a:picLocks noChangeAspect="1"/>
          </p:cNvPicPr>
          <p:nvPr/>
        </p:nvPicPr>
        <p:blipFill>
          <a:blip r:embed="rId8"/>
          <a:stretch>
            <a:fillRect/>
          </a:stretch>
        </p:blipFill>
        <p:spPr>
          <a:xfrm>
            <a:off x="5129981" y="2720629"/>
            <a:ext cx="610749" cy="610749"/>
          </a:xfrm>
          <a:prstGeom prst="rect">
            <a:avLst/>
          </a:prstGeom>
        </p:spPr>
      </p:pic>
      <p:pic>
        <p:nvPicPr>
          <p:cNvPr id="51" name="Picture 50">
            <a:extLst>
              <a:ext uri="{FF2B5EF4-FFF2-40B4-BE49-F238E27FC236}">
                <a16:creationId xmlns:a16="http://schemas.microsoft.com/office/drawing/2014/main" id="{BB8B92DD-D848-C046-BB95-1A48791488DE}"/>
              </a:ext>
            </a:extLst>
          </p:cNvPr>
          <p:cNvPicPr>
            <a:picLocks noChangeAspect="1"/>
          </p:cNvPicPr>
          <p:nvPr/>
        </p:nvPicPr>
        <p:blipFill>
          <a:blip r:embed="rId9"/>
          <a:stretch>
            <a:fillRect/>
          </a:stretch>
        </p:blipFill>
        <p:spPr>
          <a:xfrm>
            <a:off x="6168996" y="3349323"/>
            <a:ext cx="796763" cy="800747"/>
          </a:xfrm>
          <a:prstGeom prst="rect">
            <a:avLst/>
          </a:prstGeom>
        </p:spPr>
      </p:pic>
    </p:spTree>
    <p:extLst>
      <p:ext uri="{BB962C8B-B14F-4D97-AF65-F5344CB8AC3E}">
        <p14:creationId xmlns:p14="http://schemas.microsoft.com/office/powerpoint/2010/main" val="31486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EA478088-DF69-1B42-9773-121406F1D12C}"/>
              </a:ext>
            </a:extLst>
          </p:cNvPr>
          <p:cNvSpPr txBox="1">
            <a:spLocks/>
          </p:cNvSpPr>
          <p:nvPr/>
        </p:nvSpPr>
        <p:spPr>
          <a:xfrm>
            <a:off x="2536144" y="1604736"/>
            <a:ext cx="6137504" cy="2100572"/>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US" sz="2400" dirty="0">
                <a:latin typeface="+mj-lt"/>
                <a:ea typeface="+mj-ea"/>
              </a:rPr>
              <a:t>Amazon Comprehend</a:t>
            </a:r>
          </a:p>
          <a:p>
            <a:endPar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A fully managed and continuously trained service that discovers insights and relationships in text.</a:t>
            </a:r>
          </a:p>
        </p:txBody>
      </p:sp>
      <p:pic>
        <p:nvPicPr>
          <p:cNvPr id="3" name="Picture 5" descr="page8image29672672">
            <a:extLst>
              <a:ext uri="{FF2B5EF4-FFF2-40B4-BE49-F238E27FC236}">
                <a16:creationId xmlns:a16="http://schemas.microsoft.com/office/drawing/2014/main" id="{FF47A6FC-A5D7-E94C-B31D-32B211DD2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403" y="1818489"/>
            <a:ext cx="1041300" cy="10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23447" y="306366"/>
            <a:ext cx="8512090" cy="516676"/>
          </a:xfrm>
        </p:spPr>
        <p:txBody>
          <a:bodyPr vert="horz" lIns="0" tIns="0" rIns="0" bIns="0" rtlCol="0" anchor="t" anchorCtr="0">
            <a:noAutofit/>
          </a:bodyPr>
          <a:lstStyle/>
          <a:p>
            <a:r>
              <a:rPr lang="en-US" dirty="0">
                <a:latin typeface="+mj-lt"/>
                <a:ea typeface="+mj-ea"/>
                <a:cs typeface="Amazon Ember Regular" charset="0"/>
              </a:rPr>
              <a:t>Typical Amazon Comprehend use cases</a:t>
            </a:r>
          </a:p>
        </p:txBody>
      </p:sp>
      <p:sp>
        <p:nvSpPr>
          <p:cNvPr id="2" name="Rectangle 1">
            <a:extLst>
              <a:ext uri="{FF2B5EF4-FFF2-40B4-BE49-F238E27FC236}">
                <a16:creationId xmlns:a16="http://schemas.microsoft.com/office/drawing/2014/main" id="{F0C0BBEA-9788-BE4E-9EEC-49A4DC95FD8D}"/>
              </a:ext>
            </a:extLst>
          </p:cNvPr>
          <p:cNvSpPr/>
          <p:nvPr/>
        </p:nvSpPr>
        <p:spPr>
          <a:xfrm>
            <a:off x="1252928" y="1626125"/>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Automation of email workflows</a:t>
            </a:r>
          </a:p>
        </p:txBody>
      </p:sp>
      <p:sp>
        <p:nvSpPr>
          <p:cNvPr id="3" name="Rectangle 2">
            <a:extLst>
              <a:ext uri="{FF2B5EF4-FFF2-40B4-BE49-F238E27FC236}">
                <a16:creationId xmlns:a16="http://schemas.microsoft.com/office/drawing/2014/main" id="{4ADAE4CC-1A0A-9D43-979C-C3E0F4570EBC}"/>
              </a:ext>
            </a:extLst>
          </p:cNvPr>
          <p:cNvSpPr/>
          <p:nvPr/>
        </p:nvSpPr>
        <p:spPr>
          <a:xfrm>
            <a:off x="1252928" y="2265672"/>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Customer support tickets routing</a:t>
            </a:r>
          </a:p>
        </p:txBody>
      </p:sp>
      <p:sp>
        <p:nvSpPr>
          <p:cNvPr id="4" name="Rectangle 3">
            <a:extLst>
              <a:ext uri="{FF2B5EF4-FFF2-40B4-BE49-F238E27FC236}">
                <a16:creationId xmlns:a16="http://schemas.microsoft.com/office/drawing/2014/main" id="{1451F275-75BD-314D-8B45-8E503FD347B9}"/>
              </a:ext>
            </a:extLst>
          </p:cNvPr>
          <p:cNvSpPr/>
          <p:nvPr/>
        </p:nvSpPr>
        <p:spPr>
          <a:xfrm>
            <a:off x="1252928" y="2899869"/>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Documents and media tagging</a:t>
            </a:r>
          </a:p>
        </p:txBody>
      </p:sp>
      <p:sp>
        <p:nvSpPr>
          <p:cNvPr id="6" name="Rectangle 5">
            <a:extLst>
              <a:ext uri="{FF2B5EF4-FFF2-40B4-BE49-F238E27FC236}">
                <a16:creationId xmlns:a16="http://schemas.microsoft.com/office/drawing/2014/main" id="{7A8244A8-6D7A-0C4B-B60C-C4A5380944E8}"/>
              </a:ext>
            </a:extLst>
          </p:cNvPr>
          <p:cNvSpPr/>
          <p:nvPr/>
        </p:nvSpPr>
        <p:spPr>
          <a:xfrm>
            <a:off x="1252928" y="3534065"/>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Document data extraction</a:t>
            </a:r>
          </a:p>
        </p:txBody>
      </p:sp>
      <p:sp>
        <p:nvSpPr>
          <p:cNvPr id="7" name="Rectangle 6">
            <a:extLst>
              <a:ext uri="{FF2B5EF4-FFF2-40B4-BE49-F238E27FC236}">
                <a16:creationId xmlns:a16="http://schemas.microsoft.com/office/drawing/2014/main" id="{B2F10312-B719-E345-AA3C-C07DF7C32617}"/>
              </a:ext>
            </a:extLst>
          </p:cNvPr>
          <p:cNvSpPr/>
          <p:nvPr/>
        </p:nvSpPr>
        <p:spPr>
          <a:xfrm>
            <a:off x="5831653" y="1626125"/>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Customer sentiment analysis</a:t>
            </a:r>
          </a:p>
        </p:txBody>
      </p:sp>
      <p:sp>
        <p:nvSpPr>
          <p:cNvPr id="8" name="Rectangle 7">
            <a:extLst>
              <a:ext uri="{FF2B5EF4-FFF2-40B4-BE49-F238E27FC236}">
                <a16:creationId xmlns:a16="http://schemas.microsoft.com/office/drawing/2014/main" id="{958B9240-D957-4E45-A16B-4B02B67AAEA4}"/>
              </a:ext>
            </a:extLst>
          </p:cNvPr>
          <p:cNvSpPr/>
          <p:nvPr/>
        </p:nvSpPr>
        <p:spPr>
          <a:xfrm>
            <a:off x="5831653" y="2265672"/>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Contact center call analysis</a:t>
            </a:r>
          </a:p>
        </p:txBody>
      </p:sp>
      <p:sp>
        <p:nvSpPr>
          <p:cNvPr id="10" name="Rectangle 9">
            <a:extLst>
              <a:ext uri="{FF2B5EF4-FFF2-40B4-BE49-F238E27FC236}">
                <a16:creationId xmlns:a16="http://schemas.microsoft.com/office/drawing/2014/main" id="{85EE6701-9830-C347-ACD9-31A8639590C1}"/>
              </a:ext>
            </a:extLst>
          </p:cNvPr>
          <p:cNvSpPr/>
          <p:nvPr/>
        </p:nvSpPr>
        <p:spPr>
          <a:xfrm>
            <a:off x="5831653" y="2784451"/>
            <a:ext cx="3028950" cy="784830"/>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Personally Identifiable Information (PII) detection and redaction</a:t>
            </a:r>
          </a:p>
        </p:txBody>
      </p:sp>
      <p:pic>
        <p:nvPicPr>
          <p:cNvPr id="14" name="Picture 13">
            <a:extLst>
              <a:ext uri="{FF2B5EF4-FFF2-40B4-BE49-F238E27FC236}">
                <a16:creationId xmlns:a16="http://schemas.microsoft.com/office/drawing/2014/main" id="{890B5E9A-8EC3-A144-969C-376A80A5ED6D}"/>
              </a:ext>
            </a:extLst>
          </p:cNvPr>
          <p:cNvPicPr>
            <a:picLocks noChangeAspect="1"/>
          </p:cNvPicPr>
          <p:nvPr/>
        </p:nvPicPr>
        <p:blipFill>
          <a:blip r:embed="rId2"/>
          <a:stretch>
            <a:fillRect/>
          </a:stretch>
        </p:blipFill>
        <p:spPr>
          <a:xfrm>
            <a:off x="485549" y="1471616"/>
            <a:ext cx="597559" cy="597559"/>
          </a:xfrm>
          <a:prstGeom prst="rect">
            <a:avLst/>
          </a:prstGeom>
        </p:spPr>
      </p:pic>
      <p:pic>
        <p:nvPicPr>
          <p:cNvPr id="41" name="Picture 40">
            <a:extLst>
              <a:ext uri="{FF2B5EF4-FFF2-40B4-BE49-F238E27FC236}">
                <a16:creationId xmlns:a16="http://schemas.microsoft.com/office/drawing/2014/main" id="{78015C25-967A-0C4A-919B-4D0DBFD2ECE9}"/>
              </a:ext>
            </a:extLst>
          </p:cNvPr>
          <p:cNvPicPr>
            <a:picLocks noChangeAspect="1"/>
          </p:cNvPicPr>
          <p:nvPr/>
        </p:nvPicPr>
        <p:blipFill>
          <a:blip r:embed="rId3"/>
          <a:stretch>
            <a:fillRect/>
          </a:stretch>
        </p:blipFill>
        <p:spPr>
          <a:xfrm>
            <a:off x="485549" y="2106994"/>
            <a:ext cx="597559" cy="600547"/>
          </a:xfrm>
          <a:prstGeom prst="rect">
            <a:avLst/>
          </a:prstGeom>
        </p:spPr>
      </p:pic>
      <p:grpSp>
        <p:nvGrpSpPr>
          <p:cNvPr id="50" name="Group 49">
            <a:extLst>
              <a:ext uri="{FF2B5EF4-FFF2-40B4-BE49-F238E27FC236}">
                <a16:creationId xmlns:a16="http://schemas.microsoft.com/office/drawing/2014/main" id="{285C38CB-E058-5F4D-9130-0436FB42B5DF}"/>
              </a:ext>
            </a:extLst>
          </p:cNvPr>
          <p:cNvGrpSpPr/>
          <p:nvPr/>
        </p:nvGrpSpPr>
        <p:grpSpPr>
          <a:xfrm>
            <a:off x="5090830" y="1471616"/>
            <a:ext cx="594586" cy="597559"/>
            <a:chOff x="2698434" y="1870491"/>
            <a:chExt cx="2540000" cy="2552700"/>
          </a:xfrm>
        </p:grpSpPr>
        <p:pic>
          <p:nvPicPr>
            <p:cNvPr id="46" name="Picture 45">
              <a:extLst>
                <a:ext uri="{FF2B5EF4-FFF2-40B4-BE49-F238E27FC236}">
                  <a16:creationId xmlns:a16="http://schemas.microsoft.com/office/drawing/2014/main" id="{C3A1726E-E140-494D-BB7C-FED11A6469F1}"/>
                </a:ext>
              </a:extLst>
            </p:cNvPr>
            <p:cNvPicPr>
              <a:picLocks noChangeAspect="1"/>
            </p:cNvPicPr>
            <p:nvPr/>
          </p:nvPicPr>
          <p:blipFill>
            <a:blip r:embed="rId4"/>
            <a:stretch>
              <a:fillRect/>
            </a:stretch>
          </p:blipFill>
          <p:spPr>
            <a:xfrm>
              <a:off x="2698434" y="1870491"/>
              <a:ext cx="2540000" cy="2552700"/>
            </a:xfrm>
            <a:prstGeom prst="rect">
              <a:avLst/>
            </a:prstGeom>
          </p:spPr>
        </p:pic>
        <p:pic>
          <p:nvPicPr>
            <p:cNvPr id="56" name="Picture 55">
              <a:extLst>
                <a:ext uri="{FF2B5EF4-FFF2-40B4-BE49-F238E27FC236}">
                  <a16:creationId xmlns:a16="http://schemas.microsoft.com/office/drawing/2014/main" id="{40962A2E-F3C4-4946-821D-DC5E8DF36FC7}"/>
                </a:ext>
              </a:extLst>
            </p:cNvPr>
            <p:cNvPicPr>
              <a:picLocks noChangeAspect="1"/>
            </p:cNvPicPr>
            <p:nvPr/>
          </p:nvPicPr>
          <p:blipFill>
            <a:blip r:embed="rId5"/>
            <a:stretch>
              <a:fillRect/>
            </a:stretch>
          </p:blipFill>
          <p:spPr>
            <a:xfrm>
              <a:off x="4379419" y="2615678"/>
              <a:ext cx="859015" cy="863310"/>
            </a:xfrm>
            <a:prstGeom prst="rect">
              <a:avLst/>
            </a:prstGeom>
          </p:spPr>
        </p:pic>
      </p:grpSp>
      <p:grpSp>
        <p:nvGrpSpPr>
          <p:cNvPr id="51" name="Group 50">
            <a:extLst>
              <a:ext uri="{FF2B5EF4-FFF2-40B4-BE49-F238E27FC236}">
                <a16:creationId xmlns:a16="http://schemas.microsoft.com/office/drawing/2014/main" id="{ECFB7DA6-799F-C444-B190-70C695231E36}"/>
              </a:ext>
            </a:extLst>
          </p:cNvPr>
          <p:cNvGrpSpPr/>
          <p:nvPr/>
        </p:nvGrpSpPr>
        <p:grpSpPr>
          <a:xfrm>
            <a:off x="485548" y="2741190"/>
            <a:ext cx="597560" cy="601729"/>
            <a:chOff x="781635" y="3908481"/>
            <a:chExt cx="951338" cy="956095"/>
          </a:xfrm>
        </p:grpSpPr>
        <p:pic>
          <p:nvPicPr>
            <p:cNvPr id="30" name="Picture 29">
              <a:extLst>
                <a:ext uri="{FF2B5EF4-FFF2-40B4-BE49-F238E27FC236}">
                  <a16:creationId xmlns:a16="http://schemas.microsoft.com/office/drawing/2014/main" id="{5DD21AB7-D43E-B94C-8E71-8067689B4E4E}"/>
                </a:ext>
              </a:extLst>
            </p:cNvPr>
            <p:cNvPicPr>
              <a:picLocks noChangeAspect="1"/>
            </p:cNvPicPr>
            <p:nvPr/>
          </p:nvPicPr>
          <p:blipFill>
            <a:blip r:embed="rId6"/>
            <a:stretch>
              <a:fillRect/>
            </a:stretch>
          </p:blipFill>
          <p:spPr>
            <a:xfrm>
              <a:off x="781635" y="3908481"/>
              <a:ext cx="951338" cy="956095"/>
            </a:xfrm>
            <a:prstGeom prst="rect">
              <a:avLst/>
            </a:prstGeom>
          </p:spPr>
        </p:pic>
        <p:pic>
          <p:nvPicPr>
            <p:cNvPr id="12" name="Picture 11">
              <a:extLst>
                <a:ext uri="{FF2B5EF4-FFF2-40B4-BE49-F238E27FC236}">
                  <a16:creationId xmlns:a16="http://schemas.microsoft.com/office/drawing/2014/main" id="{99DDB00F-96AA-8744-899B-6CA2B1384EBD}"/>
                </a:ext>
              </a:extLst>
            </p:cNvPr>
            <p:cNvPicPr>
              <a:picLocks noChangeAspect="1"/>
            </p:cNvPicPr>
            <p:nvPr/>
          </p:nvPicPr>
          <p:blipFill>
            <a:blip r:embed="rId7"/>
            <a:stretch>
              <a:fillRect/>
            </a:stretch>
          </p:blipFill>
          <p:spPr>
            <a:xfrm>
              <a:off x="795556" y="4399170"/>
              <a:ext cx="463090" cy="465406"/>
            </a:xfrm>
            <a:prstGeom prst="rect">
              <a:avLst/>
            </a:prstGeom>
          </p:spPr>
        </p:pic>
      </p:grpSp>
      <p:pic>
        <p:nvPicPr>
          <p:cNvPr id="61" name="Picture 60">
            <a:extLst>
              <a:ext uri="{FF2B5EF4-FFF2-40B4-BE49-F238E27FC236}">
                <a16:creationId xmlns:a16="http://schemas.microsoft.com/office/drawing/2014/main" id="{2B1C005E-09AD-7146-B231-D93085CC3EA1}"/>
              </a:ext>
            </a:extLst>
          </p:cNvPr>
          <p:cNvPicPr>
            <a:picLocks noChangeAspect="1"/>
          </p:cNvPicPr>
          <p:nvPr/>
        </p:nvPicPr>
        <p:blipFill>
          <a:blip r:embed="rId8"/>
          <a:stretch>
            <a:fillRect/>
          </a:stretch>
        </p:blipFill>
        <p:spPr>
          <a:xfrm>
            <a:off x="5087857" y="2742372"/>
            <a:ext cx="597559" cy="597559"/>
          </a:xfrm>
          <a:prstGeom prst="rect">
            <a:avLst/>
          </a:prstGeom>
        </p:spPr>
      </p:pic>
      <p:pic>
        <p:nvPicPr>
          <p:cNvPr id="63" name="Picture 62">
            <a:extLst>
              <a:ext uri="{FF2B5EF4-FFF2-40B4-BE49-F238E27FC236}">
                <a16:creationId xmlns:a16="http://schemas.microsoft.com/office/drawing/2014/main" id="{2C6B5799-89F0-A04E-913D-BC2DC7244FBD}"/>
              </a:ext>
            </a:extLst>
          </p:cNvPr>
          <p:cNvPicPr>
            <a:picLocks noChangeAspect="1"/>
          </p:cNvPicPr>
          <p:nvPr/>
        </p:nvPicPr>
        <p:blipFill>
          <a:blip r:embed="rId9"/>
          <a:stretch>
            <a:fillRect/>
          </a:stretch>
        </p:blipFill>
        <p:spPr>
          <a:xfrm>
            <a:off x="5090830" y="2106994"/>
            <a:ext cx="594586" cy="597559"/>
          </a:xfrm>
          <a:prstGeom prst="rect">
            <a:avLst/>
          </a:prstGeom>
        </p:spPr>
      </p:pic>
      <p:pic>
        <p:nvPicPr>
          <p:cNvPr id="67" name="Picture 66">
            <a:extLst>
              <a:ext uri="{FF2B5EF4-FFF2-40B4-BE49-F238E27FC236}">
                <a16:creationId xmlns:a16="http://schemas.microsoft.com/office/drawing/2014/main" id="{73922845-0A09-BD45-AE6B-95BA28E64AD8}"/>
              </a:ext>
            </a:extLst>
          </p:cNvPr>
          <p:cNvPicPr>
            <a:picLocks noChangeAspect="1"/>
          </p:cNvPicPr>
          <p:nvPr/>
        </p:nvPicPr>
        <p:blipFill>
          <a:blip r:embed="rId10"/>
          <a:stretch>
            <a:fillRect/>
          </a:stretch>
        </p:blipFill>
        <p:spPr>
          <a:xfrm>
            <a:off x="485549" y="3379556"/>
            <a:ext cx="597559" cy="597559"/>
          </a:xfrm>
          <a:prstGeom prst="rect">
            <a:avLst/>
          </a:prstGeom>
        </p:spPr>
      </p:pic>
    </p:spTree>
    <p:extLst>
      <p:ext uri="{BB962C8B-B14F-4D97-AF65-F5344CB8AC3E}">
        <p14:creationId xmlns:p14="http://schemas.microsoft.com/office/powerpoint/2010/main" val="7763083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Comprehend</a:t>
            </a:r>
          </a:p>
        </p:txBody>
      </p:sp>
      <p:sp>
        <p:nvSpPr>
          <p:cNvPr id="3" name="TextBox 2"/>
          <p:cNvSpPr txBox="1"/>
          <p:nvPr/>
        </p:nvSpPr>
        <p:spPr>
          <a:xfrm>
            <a:off x="328975" y="1022493"/>
            <a:ext cx="3805849" cy="300082"/>
          </a:xfrm>
          <a:prstGeom prst="rect">
            <a:avLst/>
          </a:prstGeom>
          <a:noFill/>
        </p:spPr>
        <p:txBody>
          <a:bodyPr wrap="none" rtlCol="0">
            <a:spAutoFit/>
          </a:bodyPr>
          <a:lstStyle/>
          <a:p>
            <a:pPr algn="ctr" defTabSz="685758">
              <a:lnSpc>
                <a:spcPct val="90000"/>
              </a:lnSpc>
              <a:spcAft>
                <a:spcPts val="1125"/>
              </a:spcAft>
              <a:defRPr/>
            </a:pPr>
            <a:r>
              <a:rPr lang="en-US" sz="1500" dirty="0">
                <a:gradFill>
                  <a:gsLst>
                    <a:gs pos="2917">
                      <a:srgbClr val="FFFFFF"/>
                    </a:gs>
                    <a:gs pos="30000">
                      <a:srgbClr val="FFFFFF"/>
                    </a:gs>
                  </a:gsLst>
                  <a:lin ang="5400000" scaled="0"/>
                </a:gradFill>
                <a:latin typeface="Amazon Ember"/>
              </a:rPr>
              <a:t>Discover insights and relationships in text</a:t>
            </a:r>
          </a:p>
        </p:txBody>
      </p:sp>
      <p:grpSp>
        <p:nvGrpSpPr>
          <p:cNvPr id="35" name="Group 34">
            <a:extLst>
              <a:ext uri="{FF2B5EF4-FFF2-40B4-BE49-F238E27FC236}">
                <a16:creationId xmlns:a16="http://schemas.microsoft.com/office/drawing/2014/main" id="{06603837-CB16-E74D-A14B-B7259917B6B2}"/>
              </a:ext>
            </a:extLst>
          </p:cNvPr>
          <p:cNvGrpSpPr/>
          <p:nvPr/>
        </p:nvGrpSpPr>
        <p:grpSpPr>
          <a:xfrm>
            <a:off x="209714" y="1940202"/>
            <a:ext cx="1543203" cy="1741738"/>
            <a:chOff x="310098" y="3624270"/>
            <a:chExt cx="2469125" cy="2786781"/>
          </a:xfrm>
        </p:grpSpPr>
        <p:grpSp>
          <p:nvGrpSpPr>
            <p:cNvPr id="36" name="Group 35">
              <a:extLst>
                <a:ext uri="{FF2B5EF4-FFF2-40B4-BE49-F238E27FC236}">
                  <a16:creationId xmlns:a16="http://schemas.microsoft.com/office/drawing/2014/main" id="{281E0622-383F-274A-9DB8-72BA19911FDC}"/>
                </a:ext>
              </a:extLst>
            </p:cNvPr>
            <p:cNvGrpSpPr/>
            <p:nvPr/>
          </p:nvGrpSpPr>
          <p:grpSpPr>
            <a:xfrm>
              <a:off x="310098" y="3624270"/>
              <a:ext cx="2469125" cy="1280160"/>
              <a:chOff x="310098" y="3624270"/>
              <a:chExt cx="2469125" cy="1280160"/>
            </a:xfrm>
          </p:grpSpPr>
          <p:pic>
            <p:nvPicPr>
              <p:cNvPr id="38" name="Picture 37">
                <a:extLst>
                  <a:ext uri="{FF2B5EF4-FFF2-40B4-BE49-F238E27FC236}">
                    <a16:creationId xmlns:a16="http://schemas.microsoft.com/office/drawing/2014/main" id="{7B636AE0-8456-5F4B-8F44-C7F50F2AF073}"/>
                  </a:ext>
                </a:extLst>
              </p:cNvPr>
              <p:cNvPicPr>
                <a:picLocks noChangeAspect="1"/>
              </p:cNvPicPr>
              <p:nvPr/>
            </p:nvPicPr>
            <p:blipFill>
              <a:blip r:embed="rId3"/>
              <a:stretch>
                <a:fillRect/>
              </a:stretch>
            </p:blipFill>
            <p:spPr>
              <a:xfrm>
                <a:off x="310098" y="3624270"/>
                <a:ext cx="1273791" cy="1280160"/>
              </a:xfrm>
              <a:prstGeom prst="rect">
                <a:avLst/>
              </a:prstGeom>
            </p:spPr>
          </p:pic>
          <p:pic>
            <p:nvPicPr>
              <p:cNvPr id="39" name="Picture 38">
                <a:extLst>
                  <a:ext uri="{FF2B5EF4-FFF2-40B4-BE49-F238E27FC236}">
                    <a16:creationId xmlns:a16="http://schemas.microsoft.com/office/drawing/2014/main" id="{CB4EC13A-F86C-704A-B100-67228A3689F8}"/>
                  </a:ext>
                </a:extLst>
              </p:cNvPr>
              <p:cNvPicPr>
                <a:picLocks noChangeAspect="1"/>
              </p:cNvPicPr>
              <p:nvPr/>
            </p:nvPicPr>
            <p:blipFill>
              <a:blip r:embed="rId4"/>
              <a:stretch>
                <a:fillRect/>
              </a:stretch>
            </p:blipFill>
            <p:spPr>
              <a:xfrm>
                <a:off x="1505432" y="3624270"/>
                <a:ext cx="1273791" cy="1280160"/>
              </a:xfrm>
              <a:prstGeom prst="rect">
                <a:avLst/>
              </a:prstGeom>
            </p:spPr>
          </p:pic>
        </p:grpSp>
        <p:sp>
          <p:nvSpPr>
            <p:cNvPr id="37" name="TextBox 36">
              <a:extLst>
                <a:ext uri="{FF2B5EF4-FFF2-40B4-BE49-F238E27FC236}">
                  <a16:creationId xmlns:a16="http://schemas.microsoft.com/office/drawing/2014/main" id="{11A5EC63-2B1A-F348-A3B3-D69760DFA36A}"/>
                </a:ext>
              </a:extLst>
            </p:cNvPr>
            <p:cNvSpPr txBox="1"/>
            <p:nvPr/>
          </p:nvSpPr>
          <p:spPr>
            <a:xfrm>
              <a:off x="500916" y="4809587"/>
              <a:ext cx="2087490" cy="1601464"/>
            </a:xfrm>
            <a:prstGeom prst="rect">
              <a:avLst/>
            </a:prstGeom>
            <a:noFill/>
          </p:spPr>
          <p:txBody>
            <a:bodyPr wrap="square" lIns="114300" tIns="91440" rIns="114300" bIns="91440" rtlCol="0">
              <a:spAutoFit/>
            </a:bodyPr>
            <a:lstStyle/>
            <a:p>
              <a:pPr algn="ctr" defTabSz="685758">
                <a:lnSpc>
                  <a:spcPct val="90000"/>
                </a:lnSpc>
                <a:spcAft>
                  <a:spcPts val="1125"/>
                </a:spcAft>
                <a:defRPr/>
              </a:pPr>
              <a:r>
                <a:rPr lang="en-US" sz="1500" dirty="0">
                  <a:gradFill>
                    <a:gsLst>
                      <a:gs pos="2917">
                        <a:srgbClr val="FFFFFF"/>
                      </a:gs>
                      <a:gs pos="30000">
                        <a:srgbClr val="FFFFFF"/>
                      </a:gs>
                    </a:gsLst>
                    <a:lin ang="5400000" scaled="0"/>
                  </a:gradFill>
                  <a:latin typeface="Amazon Ember"/>
                </a:rPr>
                <a:t>Documents</a:t>
              </a:r>
            </a:p>
            <a:p>
              <a:pPr algn="ctr">
                <a:lnSpc>
                  <a:spcPct val="90000"/>
                </a:lnSpc>
                <a:spcAft>
                  <a:spcPts val="1125"/>
                </a:spcAft>
                <a:defRPr/>
              </a:pPr>
              <a:r>
                <a:rPr lang="en-US" sz="1125" dirty="0">
                  <a:solidFill>
                    <a:srgbClr val="FFCE3F"/>
                  </a:solidFill>
                </a:rPr>
                <a:t>Email, chat, social, phone calls and more</a:t>
              </a:r>
            </a:p>
          </p:txBody>
        </p:sp>
      </p:grpSp>
      <p:grpSp>
        <p:nvGrpSpPr>
          <p:cNvPr id="40" name="Group 39">
            <a:extLst>
              <a:ext uri="{FF2B5EF4-FFF2-40B4-BE49-F238E27FC236}">
                <a16:creationId xmlns:a16="http://schemas.microsoft.com/office/drawing/2014/main" id="{1BC9D081-8D89-3745-88F1-F8E170D85601}"/>
              </a:ext>
            </a:extLst>
          </p:cNvPr>
          <p:cNvGrpSpPr/>
          <p:nvPr/>
        </p:nvGrpSpPr>
        <p:grpSpPr>
          <a:xfrm>
            <a:off x="2845219" y="1672965"/>
            <a:ext cx="1392721" cy="2131943"/>
            <a:chOff x="4174516" y="3377964"/>
            <a:chExt cx="2228354" cy="3411110"/>
          </a:xfrm>
        </p:grpSpPr>
        <p:pic>
          <p:nvPicPr>
            <p:cNvPr id="41" name="Picture 40">
              <a:extLst>
                <a:ext uri="{FF2B5EF4-FFF2-40B4-BE49-F238E27FC236}">
                  <a16:creationId xmlns:a16="http://schemas.microsoft.com/office/drawing/2014/main" id="{B8FEE263-751D-5D4A-985A-8BECA824B61B}"/>
                </a:ext>
              </a:extLst>
            </p:cNvPr>
            <p:cNvPicPr>
              <a:picLocks noChangeAspect="1"/>
            </p:cNvPicPr>
            <p:nvPr/>
          </p:nvPicPr>
          <p:blipFill>
            <a:blip r:embed="rId5"/>
            <a:stretch>
              <a:fillRect/>
            </a:stretch>
          </p:blipFill>
          <p:spPr>
            <a:xfrm>
              <a:off x="4378843" y="3377964"/>
              <a:ext cx="1819701" cy="1828800"/>
            </a:xfrm>
            <a:prstGeom prst="rect">
              <a:avLst/>
            </a:prstGeom>
          </p:spPr>
        </p:pic>
        <p:sp>
          <p:nvSpPr>
            <p:cNvPr id="43" name="TextBox 42">
              <a:extLst>
                <a:ext uri="{FF2B5EF4-FFF2-40B4-BE49-F238E27FC236}">
                  <a16:creationId xmlns:a16="http://schemas.microsoft.com/office/drawing/2014/main" id="{D8ABD093-6EDD-C04D-8F16-B82A99CA20EE}"/>
                </a:ext>
              </a:extLst>
            </p:cNvPr>
            <p:cNvSpPr txBox="1"/>
            <p:nvPr/>
          </p:nvSpPr>
          <p:spPr>
            <a:xfrm>
              <a:off x="4174516" y="4855211"/>
              <a:ext cx="2228354" cy="1933863"/>
            </a:xfrm>
            <a:prstGeom prst="rect">
              <a:avLst/>
            </a:prstGeom>
            <a:noFill/>
          </p:spPr>
          <p:txBody>
            <a:bodyPr wrap="square" lIns="114300" tIns="91440" rIns="114300" bIns="91440" rtlCol="0">
              <a:spAutoFit/>
            </a:bodyPr>
            <a:lstStyle/>
            <a:p>
              <a:pPr algn="ctr" defTabSz="685758">
                <a:lnSpc>
                  <a:spcPct val="90000"/>
                </a:lnSpc>
                <a:defRPr/>
              </a:pPr>
              <a:r>
                <a:rPr lang="en-US" sz="1500" dirty="0">
                  <a:gradFill>
                    <a:gsLst>
                      <a:gs pos="2917">
                        <a:srgbClr val="FFFFFF"/>
                      </a:gs>
                      <a:gs pos="30000">
                        <a:srgbClr val="FFFFFF"/>
                      </a:gs>
                    </a:gsLst>
                    <a:lin ang="5400000" scaled="0"/>
                  </a:gradFill>
                  <a:latin typeface="Amazon Ember"/>
                </a:rPr>
                <a:t>Amazon</a:t>
              </a:r>
            </a:p>
            <a:p>
              <a:pPr algn="ctr" defTabSz="685758">
                <a:lnSpc>
                  <a:spcPct val="90000"/>
                </a:lnSpc>
                <a:spcAft>
                  <a:spcPts val="1125"/>
                </a:spcAft>
                <a:defRPr/>
              </a:pPr>
              <a:r>
                <a:rPr lang="en-US" sz="1500" dirty="0">
                  <a:gradFill>
                    <a:gsLst>
                      <a:gs pos="2917">
                        <a:srgbClr val="FFFFFF"/>
                      </a:gs>
                      <a:gs pos="30000">
                        <a:srgbClr val="FFFFFF"/>
                      </a:gs>
                    </a:gsLst>
                    <a:lin ang="5400000" scaled="0"/>
                  </a:gradFill>
                  <a:latin typeface="Amazon Ember"/>
                </a:rPr>
                <a:t>Comprehend</a:t>
              </a:r>
            </a:p>
            <a:p>
              <a:pPr algn="ctr">
                <a:lnSpc>
                  <a:spcPct val="90000"/>
                </a:lnSpc>
                <a:spcAft>
                  <a:spcPts val="1125"/>
                </a:spcAft>
                <a:defRPr/>
              </a:pPr>
              <a:r>
                <a:rPr lang="en-US" sz="1125" dirty="0">
                  <a:solidFill>
                    <a:srgbClr val="FFCE3F"/>
                  </a:solidFill>
                </a:rPr>
                <a:t>Automatically extract insights from text</a:t>
              </a:r>
            </a:p>
          </p:txBody>
        </p:sp>
      </p:grpSp>
      <p:cxnSp>
        <p:nvCxnSpPr>
          <p:cNvPr id="44" name="Straight Arrow Connector 43">
            <a:extLst>
              <a:ext uri="{FF2B5EF4-FFF2-40B4-BE49-F238E27FC236}">
                <a16:creationId xmlns:a16="http://schemas.microsoft.com/office/drawing/2014/main" id="{69045F0F-1EAE-D140-B583-DD9F62AE8DF9}"/>
              </a:ext>
            </a:extLst>
          </p:cNvPr>
          <p:cNvCxnSpPr>
            <a:cxnSpLocks/>
          </p:cNvCxnSpPr>
          <p:nvPr/>
        </p:nvCxnSpPr>
        <p:spPr>
          <a:xfrm>
            <a:off x="1927593" y="2812674"/>
            <a:ext cx="74295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2E38CB4-57A1-C643-A604-B2C71304BD6B}"/>
              </a:ext>
            </a:extLst>
          </p:cNvPr>
          <p:cNvGrpSpPr/>
          <p:nvPr/>
        </p:nvGrpSpPr>
        <p:grpSpPr>
          <a:xfrm>
            <a:off x="5321477" y="1386019"/>
            <a:ext cx="1714500" cy="571500"/>
            <a:chOff x="8502945" y="2621600"/>
            <a:chExt cx="2743200" cy="914400"/>
          </a:xfrm>
        </p:grpSpPr>
        <p:sp>
          <p:nvSpPr>
            <p:cNvPr id="46" name="Rectangle 45">
              <a:extLst>
                <a:ext uri="{FF2B5EF4-FFF2-40B4-BE49-F238E27FC236}">
                  <a16:creationId xmlns:a16="http://schemas.microsoft.com/office/drawing/2014/main" id="{C9DBA724-EBD8-5542-9164-30F9049ADF61}"/>
                </a:ext>
              </a:extLst>
            </p:cNvPr>
            <p:cNvSpPr/>
            <p:nvPr/>
          </p:nvSpPr>
          <p:spPr bwMode="auto">
            <a:xfrm>
              <a:off x="8502945" y="2621600"/>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0DBF96E1-D1AD-594A-91FC-9C5D31A63423}"/>
                </a:ext>
              </a:extLst>
            </p:cNvPr>
            <p:cNvGrpSpPr/>
            <p:nvPr/>
          </p:nvGrpSpPr>
          <p:grpSpPr>
            <a:xfrm>
              <a:off x="8589210" y="2621600"/>
              <a:ext cx="2317686" cy="914400"/>
              <a:chOff x="8589210" y="2621600"/>
              <a:chExt cx="2317686" cy="914400"/>
            </a:xfrm>
          </p:grpSpPr>
          <p:pic>
            <p:nvPicPr>
              <p:cNvPr id="48" name="Picture 47">
                <a:extLst>
                  <a:ext uri="{FF2B5EF4-FFF2-40B4-BE49-F238E27FC236}">
                    <a16:creationId xmlns:a16="http://schemas.microsoft.com/office/drawing/2014/main" id="{59D819C2-2227-0743-B502-F5F6A1DC767C}"/>
                  </a:ext>
                </a:extLst>
              </p:cNvPr>
              <p:cNvPicPr>
                <a:picLocks noChangeAspect="1"/>
              </p:cNvPicPr>
              <p:nvPr/>
            </p:nvPicPr>
            <p:blipFill>
              <a:blip r:embed="rId6"/>
              <a:stretch>
                <a:fillRect/>
              </a:stretch>
            </p:blipFill>
            <p:spPr>
              <a:xfrm>
                <a:off x="8589210" y="2621600"/>
                <a:ext cx="918092" cy="914400"/>
              </a:xfrm>
              <a:prstGeom prst="rect">
                <a:avLst/>
              </a:prstGeom>
            </p:spPr>
          </p:pic>
          <p:sp>
            <p:nvSpPr>
              <p:cNvPr id="49" name="TextBox 48">
                <a:extLst>
                  <a:ext uri="{FF2B5EF4-FFF2-40B4-BE49-F238E27FC236}">
                    <a16:creationId xmlns:a16="http://schemas.microsoft.com/office/drawing/2014/main" id="{1DE2E7DC-9791-3249-A342-6336DE7F9691}"/>
                  </a:ext>
                </a:extLst>
              </p:cNvPr>
              <p:cNvSpPr txBox="1"/>
              <p:nvPr/>
            </p:nvSpPr>
            <p:spPr>
              <a:xfrm>
                <a:off x="9434485" y="2792568"/>
                <a:ext cx="1472411"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Entities</a:t>
                </a:r>
              </a:p>
            </p:txBody>
          </p:sp>
        </p:grpSp>
      </p:grpSp>
      <p:grpSp>
        <p:nvGrpSpPr>
          <p:cNvPr id="50" name="Group 49">
            <a:extLst>
              <a:ext uri="{FF2B5EF4-FFF2-40B4-BE49-F238E27FC236}">
                <a16:creationId xmlns:a16="http://schemas.microsoft.com/office/drawing/2014/main" id="{7D7AF458-AB89-8A46-A856-7550103DFD0C}"/>
              </a:ext>
            </a:extLst>
          </p:cNvPr>
          <p:cNvGrpSpPr/>
          <p:nvPr/>
        </p:nvGrpSpPr>
        <p:grpSpPr>
          <a:xfrm>
            <a:off x="7185695" y="1383872"/>
            <a:ext cx="1714500" cy="575794"/>
            <a:chOff x="8519145" y="3711818"/>
            <a:chExt cx="2743200" cy="921271"/>
          </a:xfrm>
        </p:grpSpPr>
        <p:sp>
          <p:nvSpPr>
            <p:cNvPr id="51" name="Rectangle 50">
              <a:extLst>
                <a:ext uri="{FF2B5EF4-FFF2-40B4-BE49-F238E27FC236}">
                  <a16:creationId xmlns:a16="http://schemas.microsoft.com/office/drawing/2014/main" id="{029F05BB-5B1A-2C4E-A44E-41C14783DB81}"/>
                </a:ext>
              </a:extLst>
            </p:cNvPr>
            <p:cNvSpPr/>
            <p:nvPr/>
          </p:nvSpPr>
          <p:spPr bwMode="auto">
            <a:xfrm>
              <a:off x="8519145" y="3711818"/>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9BF0847-1C77-524C-9F5F-7EDEA8D539BA}"/>
                </a:ext>
              </a:extLst>
            </p:cNvPr>
            <p:cNvGrpSpPr/>
            <p:nvPr/>
          </p:nvGrpSpPr>
          <p:grpSpPr>
            <a:xfrm>
              <a:off x="8546077" y="3718689"/>
              <a:ext cx="2689336" cy="914400"/>
              <a:chOff x="8589210" y="3711818"/>
              <a:chExt cx="2689336" cy="914400"/>
            </a:xfrm>
          </p:grpSpPr>
          <p:pic>
            <p:nvPicPr>
              <p:cNvPr id="53" name="Picture 52">
                <a:extLst>
                  <a:ext uri="{FF2B5EF4-FFF2-40B4-BE49-F238E27FC236}">
                    <a16:creationId xmlns:a16="http://schemas.microsoft.com/office/drawing/2014/main" id="{A2C7528C-D176-3648-9D5D-4BC544E82DAB}"/>
                  </a:ext>
                </a:extLst>
              </p:cNvPr>
              <p:cNvPicPr>
                <a:picLocks noChangeAspect="1"/>
              </p:cNvPicPr>
              <p:nvPr/>
            </p:nvPicPr>
            <p:blipFill>
              <a:blip r:embed="rId7"/>
              <a:stretch>
                <a:fillRect/>
              </a:stretch>
            </p:blipFill>
            <p:spPr>
              <a:xfrm>
                <a:off x="8589210" y="3711818"/>
                <a:ext cx="904507" cy="914400"/>
              </a:xfrm>
              <a:prstGeom prst="rect">
                <a:avLst/>
              </a:prstGeom>
            </p:spPr>
          </p:pic>
          <p:sp>
            <p:nvSpPr>
              <p:cNvPr id="54" name="TextBox 53">
                <a:extLst>
                  <a:ext uri="{FF2B5EF4-FFF2-40B4-BE49-F238E27FC236}">
                    <a16:creationId xmlns:a16="http://schemas.microsoft.com/office/drawing/2014/main" id="{15603E56-FCC5-2B42-A126-B7C4811F2A1C}"/>
                  </a:ext>
                </a:extLst>
              </p:cNvPr>
              <p:cNvSpPr txBox="1"/>
              <p:nvPr/>
            </p:nvSpPr>
            <p:spPr>
              <a:xfrm>
                <a:off x="9434485" y="3882786"/>
                <a:ext cx="1844061"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Key Phrases</a:t>
                </a:r>
              </a:p>
            </p:txBody>
          </p:sp>
        </p:grpSp>
      </p:grpSp>
      <p:grpSp>
        <p:nvGrpSpPr>
          <p:cNvPr id="55" name="Group 54">
            <a:extLst>
              <a:ext uri="{FF2B5EF4-FFF2-40B4-BE49-F238E27FC236}">
                <a16:creationId xmlns:a16="http://schemas.microsoft.com/office/drawing/2014/main" id="{D0A22033-FA13-8C4F-A4BD-8EC750A93E89}"/>
              </a:ext>
            </a:extLst>
          </p:cNvPr>
          <p:cNvGrpSpPr/>
          <p:nvPr/>
        </p:nvGrpSpPr>
        <p:grpSpPr>
          <a:xfrm>
            <a:off x="5334679" y="3617272"/>
            <a:ext cx="1714500" cy="571500"/>
            <a:chOff x="8502945" y="4815777"/>
            <a:chExt cx="2743200" cy="914400"/>
          </a:xfrm>
        </p:grpSpPr>
        <p:sp>
          <p:nvSpPr>
            <p:cNvPr id="56" name="Rectangle 55">
              <a:extLst>
                <a:ext uri="{FF2B5EF4-FFF2-40B4-BE49-F238E27FC236}">
                  <a16:creationId xmlns:a16="http://schemas.microsoft.com/office/drawing/2014/main" id="{F71F6976-F565-2F49-8B31-FBAF806ECA22}"/>
                </a:ext>
              </a:extLst>
            </p:cNvPr>
            <p:cNvSpPr/>
            <p:nvPr/>
          </p:nvSpPr>
          <p:spPr bwMode="auto">
            <a:xfrm>
              <a:off x="8502945" y="4815777"/>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B8C6509B-0C47-1340-A0C6-CE1A4DDACAC6}"/>
                </a:ext>
              </a:extLst>
            </p:cNvPr>
            <p:cNvGrpSpPr/>
            <p:nvPr/>
          </p:nvGrpSpPr>
          <p:grpSpPr>
            <a:xfrm>
              <a:off x="8589210" y="4815777"/>
              <a:ext cx="2581101" cy="914400"/>
              <a:chOff x="8589210" y="4815777"/>
              <a:chExt cx="2581101" cy="914400"/>
            </a:xfrm>
          </p:grpSpPr>
          <p:pic>
            <p:nvPicPr>
              <p:cNvPr id="58" name="Picture 57">
                <a:extLst>
                  <a:ext uri="{FF2B5EF4-FFF2-40B4-BE49-F238E27FC236}">
                    <a16:creationId xmlns:a16="http://schemas.microsoft.com/office/drawing/2014/main" id="{8466E880-F6E2-054D-9B00-F6AEE81BF778}"/>
                  </a:ext>
                </a:extLst>
              </p:cNvPr>
              <p:cNvPicPr>
                <a:picLocks noChangeAspect="1"/>
              </p:cNvPicPr>
              <p:nvPr/>
            </p:nvPicPr>
            <p:blipFill>
              <a:blip r:embed="rId8"/>
              <a:stretch>
                <a:fillRect/>
              </a:stretch>
            </p:blipFill>
            <p:spPr>
              <a:xfrm>
                <a:off x="8589210" y="4815777"/>
                <a:ext cx="904507" cy="914400"/>
              </a:xfrm>
              <a:prstGeom prst="rect">
                <a:avLst/>
              </a:prstGeom>
            </p:spPr>
          </p:pic>
          <p:sp>
            <p:nvSpPr>
              <p:cNvPr id="59" name="TextBox 58">
                <a:extLst>
                  <a:ext uri="{FF2B5EF4-FFF2-40B4-BE49-F238E27FC236}">
                    <a16:creationId xmlns:a16="http://schemas.microsoft.com/office/drawing/2014/main" id="{7F5814F7-F8B8-3D4F-8DA2-1067344AC0B9}"/>
                  </a:ext>
                </a:extLst>
              </p:cNvPr>
              <p:cNvSpPr txBox="1"/>
              <p:nvPr/>
            </p:nvSpPr>
            <p:spPr>
              <a:xfrm>
                <a:off x="9434485" y="4986745"/>
                <a:ext cx="1735826"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Language</a:t>
                </a:r>
              </a:p>
            </p:txBody>
          </p:sp>
        </p:grpSp>
      </p:grpSp>
      <p:grpSp>
        <p:nvGrpSpPr>
          <p:cNvPr id="60" name="Group 59">
            <a:extLst>
              <a:ext uri="{FF2B5EF4-FFF2-40B4-BE49-F238E27FC236}">
                <a16:creationId xmlns:a16="http://schemas.microsoft.com/office/drawing/2014/main" id="{30C67044-88BF-DB42-85FB-BDD1E0A6CE10}"/>
              </a:ext>
            </a:extLst>
          </p:cNvPr>
          <p:cNvGrpSpPr/>
          <p:nvPr/>
        </p:nvGrpSpPr>
        <p:grpSpPr>
          <a:xfrm>
            <a:off x="5330242" y="2853504"/>
            <a:ext cx="1784857" cy="571500"/>
            <a:chOff x="11444847" y="5919736"/>
            <a:chExt cx="2855772" cy="914400"/>
          </a:xfrm>
        </p:grpSpPr>
        <p:sp>
          <p:nvSpPr>
            <p:cNvPr id="61" name="Rectangle 60">
              <a:extLst>
                <a:ext uri="{FF2B5EF4-FFF2-40B4-BE49-F238E27FC236}">
                  <a16:creationId xmlns:a16="http://schemas.microsoft.com/office/drawing/2014/main" id="{50DC5CFF-AA75-3645-B083-92D953A29AE0}"/>
                </a:ext>
              </a:extLst>
            </p:cNvPr>
            <p:cNvSpPr/>
            <p:nvPr/>
          </p:nvSpPr>
          <p:spPr bwMode="auto">
            <a:xfrm>
              <a:off x="11444847" y="5919736"/>
              <a:ext cx="2744175"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E5B4DF8E-52D7-C04D-B94A-E8C877F443AD}"/>
                </a:ext>
              </a:extLst>
            </p:cNvPr>
            <p:cNvGrpSpPr/>
            <p:nvPr/>
          </p:nvGrpSpPr>
          <p:grpSpPr>
            <a:xfrm>
              <a:off x="11620400" y="5952204"/>
              <a:ext cx="2680219" cy="849464"/>
              <a:chOff x="11620400" y="5952204"/>
              <a:chExt cx="2680219" cy="849464"/>
            </a:xfrm>
          </p:grpSpPr>
          <p:pic>
            <p:nvPicPr>
              <p:cNvPr id="63" name="Picture 62">
                <a:extLst>
                  <a:ext uri="{FF2B5EF4-FFF2-40B4-BE49-F238E27FC236}">
                    <a16:creationId xmlns:a16="http://schemas.microsoft.com/office/drawing/2014/main" id="{3F65256B-AEFB-AB4D-A18F-76C2033EBF91}"/>
                  </a:ext>
                </a:extLst>
              </p:cNvPr>
              <p:cNvPicPr>
                <a:picLocks noChangeAspect="1"/>
              </p:cNvPicPr>
              <p:nvPr/>
            </p:nvPicPr>
            <p:blipFill>
              <a:blip r:embed="rId9"/>
              <a:stretch>
                <a:fillRect/>
              </a:stretch>
            </p:blipFill>
            <p:spPr>
              <a:xfrm>
                <a:off x="11620400" y="6034476"/>
                <a:ext cx="681511" cy="684918"/>
              </a:xfrm>
              <a:prstGeom prst="rect">
                <a:avLst/>
              </a:prstGeom>
            </p:spPr>
          </p:pic>
          <p:sp>
            <p:nvSpPr>
              <p:cNvPr id="64" name="TextBox 63">
                <a:extLst>
                  <a:ext uri="{FF2B5EF4-FFF2-40B4-BE49-F238E27FC236}">
                    <a16:creationId xmlns:a16="http://schemas.microsoft.com/office/drawing/2014/main" id="{FE65E376-552A-CE41-B076-91F20B13F79C}"/>
                  </a:ext>
                </a:extLst>
              </p:cNvPr>
              <p:cNvSpPr txBox="1"/>
              <p:nvPr/>
            </p:nvSpPr>
            <p:spPr>
              <a:xfrm>
                <a:off x="12342754" y="5952204"/>
                <a:ext cx="1957865" cy="849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Document Classification</a:t>
                </a:r>
              </a:p>
            </p:txBody>
          </p:sp>
        </p:grpSp>
      </p:grpSp>
      <p:grpSp>
        <p:nvGrpSpPr>
          <p:cNvPr id="65" name="Group 64">
            <a:extLst>
              <a:ext uri="{FF2B5EF4-FFF2-40B4-BE49-F238E27FC236}">
                <a16:creationId xmlns:a16="http://schemas.microsoft.com/office/drawing/2014/main" id="{289E3140-F1B1-D848-B2E9-0B97F9ED5614}"/>
              </a:ext>
            </a:extLst>
          </p:cNvPr>
          <p:cNvGrpSpPr/>
          <p:nvPr/>
        </p:nvGrpSpPr>
        <p:grpSpPr>
          <a:xfrm>
            <a:off x="7185695" y="2121591"/>
            <a:ext cx="1743801" cy="571500"/>
            <a:chOff x="11444843" y="2596876"/>
            <a:chExt cx="2790082" cy="914400"/>
          </a:xfrm>
        </p:grpSpPr>
        <p:sp>
          <p:nvSpPr>
            <p:cNvPr id="66" name="Rectangle 65">
              <a:extLst>
                <a:ext uri="{FF2B5EF4-FFF2-40B4-BE49-F238E27FC236}">
                  <a16:creationId xmlns:a16="http://schemas.microsoft.com/office/drawing/2014/main" id="{9806EE71-8DB6-E64E-BF34-FA6685970FAA}"/>
                </a:ext>
              </a:extLst>
            </p:cNvPr>
            <p:cNvSpPr/>
            <p:nvPr/>
          </p:nvSpPr>
          <p:spPr bwMode="auto">
            <a:xfrm>
              <a:off x="11444843" y="2596876"/>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3BD9B792-A90C-F44E-A896-7BBF726DD1AA}"/>
                </a:ext>
              </a:extLst>
            </p:cNvPr>
            <p:cNvGrpSpPr/>
            <p:nvPr/>
          </p:nvGrpSpPr>
          <p:grpSpPr>
            <a:xfrm>
              <a:off x="11510743" y="2596876"/>
              <a:ext cx="2724182" cy="914400"/>
              <a:chOff x="11510743" y="2572153"/>
              <a:chExt cx="2724182" cy="914400"/>
            </a:xfrm>
          </p:grpSpPr>
          <p:pic>
            <p:nvPicPr>
              <p:cNvPr id="68" name="Picture 67">
                <a:extLst>
                  <a:ext uri="{FF2B5EF4-FFF2-40B4-BE49-F238E27FC236}">
                    <a16:creationId xmlns:a16="http://schemas.microsoft.com/office/drawing/2014/main" id="{1B8FED53-2AB5-2D43-BFB8-F8A57D40851D}"/>
                  </a:ext>
                </a:extLst>
              </p:cNvPr>
              <p:cNvPicPr>
                <a:picLocks noChangeAspect="1"/>
              </p:cNvPicPr>
              <p:nvPr/>
            </p:nvPicPr>
            <p:blipFill>
              <a:blip r:embed="rId10"/>
              <a:stretch>
                <a:fillRect/>
              </a:stretch>
            </p:blipFill>
            <p:spPr>
              <a:xfrm>
                <a:off x="11510743" y="2572153"/>
                <a:ext cx="909851" cy="914400"/>
              </a:xfrm>
              <a:prstGeom prst="rect">
                <a:avLst/>
              </a:prstGeom>
            </p:spPr>
          </p:pic>
          <p:sp>
            <p:nvSpPr>
              <p:cNvPr id="69" name="TextBox 68">
                <a:extLst>
                  <a:ext uri="{FF2B5EF4-FFF2-40B4-BE49-F238E27FC236}">
                    <a16:creationId xmlns:a16="http://schemas.microsoft.com/office/drawing/2014/main" id="{7388676B-89D7-6F42-AF8E-60943FACC358}"/>
                  </a:ext>
                </a:extLst>
              </p:cNvPr>
              <p:cNvSpPr txBox="1"/>
              <p:nvPr/>
            </p:nvSpPr>
            <p:spPr>
              <a:xfrm>
                <a:off x="12347341" y="2743121"/>
                <a:ext cx="1887584"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Sentiment</a:t>
                </a:r>
              </a:p>
            </p:txBody>
          </p:sp>
        </p:grpSp>
      </p:grpSp>
      <p:grpSp>
        <p:nvGrpSpPr>
          <p:cNvPr id="70" name="Group 69">
            <a:extLst>
              <a:ext uri="{FF2B5EF4-FFF2-40B4-BE49-F238E27FC236}">
                <a16:creationId xmlns:a16="http://schemas.microsoft.com/office/drawing/2014/main" id="{2D452B4A-0C10-0542-A4A0-FB504A2C1269}"/>
              </a:ext>
            </a:extLst>
          </p:cNvPr>
          <p:cNvGrpSpPr/>
          <p:nvPr/>
        </p:nvGrpSpPr>
        <p:grpSpPr>
          <a:xfrm>
            <a:off x="7185695" y="3617272"/>
            <a:ext cx="1729560" cy="571500"/>
            <a:chOff x="11444844" y="3713597"/>
            <a:chExt cx="2767296" cy="914400"/>
          </a:xfrm>
        </p:grpSpPr>
        <p:sp>
          <p:nvSpPr>
            <p:cNvPr id="71" name="Rectangle 70">
              <a:extLst>
                <a:ext uri="{FF2B5EF4-FFF2-40B4-BE49-F238E27FC236}">
                  <a16:creationId xmlns:a16="http://schemas.microsoft.com/office/drawing/2014/main" id="{767ADC73-D8BE-9042-B09E-51A30BBCF388}"/>
                </a:ext>
              </a:extLst>
            </p:cNvPr>
            <p:cNvSpPr/>
            <p:nvPr/>
          </p:nvSpPr>
          <p:spPr bwMode="auto">
            <a:xfrm>
              <a:off x="11444844" y="3713597"/>
              <a:ext cx="2744175"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685FE961-96EB-FE41-95B2-36F2A551076B}"/>
                </a:ext>
              </a:extLst>
            </p:cNvPr>
            <p:cNvGrpSpPr/>
            <p:nvPr/>
          </p:nvGrpSpPr>
          <p:grpSpPr>
            <a:xfrm>
              <a:off x="11510743" y="3713597"/>
              <a:ext cx="2701397" cy="914400"/>
              <a:chOff x="11510743" y="3689733"/>
              <a:chExt cx="2701397" cy="914400"/>
            </a:xfrm>
          </p:grpSpPr>
          <p:pic>
            <p:nvPicPr>
              <p:cNvPr id="73" name="Picture 72">
                <a:extLst>
                  <a:ext uri="{FF2B5EF4-FFF2-40B4-BE49-F238E27FC236}">
                    <a16:creationId xmlns:a16="http://schemas.microsoft.com/office/drawing/2014/main" id="{559A3260-DC35-124B-92CD-9B61070F57E1}"/>
                  </a:ext>
                </a:extLst>
              </p:cNvPr>
              <p:cNvPicPr>
                <a:picLocks noChangeAspect="1"/>
              </p:cNvPicPr>
              <p:nvPr/>
            </p:nvPicPr>
            <p:blipFill>
              <a:blip r:embed="rId11"/>
              <a:stretch>
                <a:fillRect/>
              </a:stretch>
            </p:blipFill>
            <p:spPr>
              <a:xfrm>
                <a:off x="11510743" y="3689733"/>
                <a:ext cx="903362" cy="914400"/>
              </a:xfrm>
              <a:prstGeom prst="rect">
                <a:avLst/>
              </a:prstGeom>
            </p:spPr>
          </p:pic>
          <p:sp>
            <p:nvSpPr>
              <p:cNvPr id="74" name="TextBox 73">
                <a:extLst>
                  <a:ext uri="{FF2B5EF4-FFF2-40B4-BE49-F238E27FC236}">
                    <a16:creationId xmlns:a16="http://schemas.microsoft.com/office/drawing/2014/main" id="{7B51D61B-D438-D44B-85F3-BE7E8516F81D}"/>
                  </a:ext>
                </a:extLst>
              </p:cNvPr>
              <p:cNvSpPr txBox="1"/>
              <p:nvPr/>
            </p:nvSpPr>
            <p:spPr>
              <a:xfrm>
                <a:off x="12347341" y="3860701"/>
                <a:ext cx="1864799"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Syntax</a:t>
                </a:r>
              </a:p>
            </p:txBody>
          </p:sp>
        </p:grpSp>
      </p:grpSp>
      <p:grpSp>
        <p:nvGrpSpPr>
          <p:cNvPr id="75" name="Group 74">
            <a:extLst>
              <a:ext uri="{FF2B5EF4-FFF2-40B4-BE49-F238E27FC236}">
                <a16:creationId xmlns:a16="http://schemas.microsoft.com/office/drawing/2014/main" id="{026D3BD8-0CF1-A04C-A8AC-89E25956B567}"/>
              </a:ext>
            </a:extLst>
          </p:cNvPr>
          <p:cNvGrpSpPr/>
          <p:nvPr/>
        </p:nvGrpSpPr>
        <p:grpSpPr>
          <a:xfrm>
            <a:off x="7185695" y="2853504"/>
            <a:ext cx="1729559" cy="571500"/>
            <a:chOff x="11444844" y="4828599"/>
            <a:chExt cx="2767295" cy="914400"/>
          </a:xfrm>
        </p:grpSpPr>
        <p:sp>
          <p:nvSpPr>
            <p:cNvPr id="76" name="Rectangle 75">
              <a:extLst>
                <a:ext uri="{FF2B5EF4-FFF2-40B4-BE49-F238E27FC236}">
                  <a16:creationId xmlns:a16="http://schemas.microsoft.com/office/drawing/2014/main" id="{3BD2FC6F-0D44-D34B-9B58-E5250541E056}"/>
                </a:ext>
              </a:extLst>
            </p:cNvPr>
            <p:cNvSpPr/>
            <p:nvPr/>
          </p:nvSpPr>
          <p:spPr bwMode="auto">
            <a:xfrm>
              <a:off x="11444844" y="4828599"/>
              <a:ext cx="2744174"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a:extLst>
                <a:ext uri="{FF2B5EF4-FFF2-40B4-BE49-F238E27FC236}">
                  <a16:creationId xmlns:a16="http://schemas.microsoft.com/office/drawing/2014/main" id="{B0FF838B-6150-8E4D-8441-970104F61A07}"/>
                </a:ext>
              </a:extLst>
            </p:cNvPr>
            <p:cNvGrpSpPr/>
            <p:nvPr/>
          </p:nvGrpSpPr>
          <p:grpSpPr>
            <a:xfrm>
              <a:off x="11510743" y="4828599"/>
              <a:ext cx="2701396" cy="914400"/>
              <a:chOff x="11510743" y="4805594"/>
              <a:chExt cx="2701396" cy="914400"/>
            </a:xfrm>
          </p:grpSpPr>
          <p:pic>
            <p:nvPicPr>
              <p:cNvPr id="78" name="Picture 77">
                <a:extLst>
                  <a:ext uri="{FF2B5EF4-FFF2-40B4-BE49-F238E27FC236}">
                    <a16:creationId xmlns:a16="http://schemas.microsoft.com/office/drawing/2014/main" id="{58E53181-DF8B-064C-B8A0-07CEF5320463}"/>
                  </a:ext>
                </a:extLst>
              </p:cNvPr>
              <p:cNvPicPr>
                <a:picLocks noChangeAspect="1"/>
              </p:cNvPicPr>
              <p:nvPr/>
            </p:nvPicPr>
            <p:blipFill>
              <a:blip r:embed="rId12"/>
              <a:stretch>
                <a:fillRect/>
              </a:stretch>
            </p:blipFill>
            <p:spPr>
              <a:xfrm>
                <a:off x="11510743" y="4805594"/>
                <a:ext cx="898868" cy="914400"/>
              </a:xfrm>
              <a:prstGeom prst="rect">
                <a:avLst/>
              </a:prstGeom>
            </p:spPr>
          </p:pic>
          <p:sp>
            <p:nvSpPr>
              <p:cNvPr id="79" name="TextBox 78">
                <a:extLst>
                  <a:ext uri="{FF2B5EF4-FFF2-40B4-BE49-F238E27FC236}">
                    <a16:creationId xmlns:a16="http://schemas.microsoft.com/office/drawing/2014/main" id="{73CB98F6-7754-BE4F-A741-04D7F4FD8E7F}"/>
                  </a:ext>
                </a:extLst>
              </p:cNvPr>
              <p:cNvSpPr txBox="1"/>
              <p:nvPr/>
            </p:nvSpPr>
            <p:spPr>
              <a:xfrm>
                <a:off x="12347342" y="5022572"/>
                <a:ext cx="1864797"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Topics</a:t>
                </a:r>
              </a:p>
            </p:txBody>
          </p:sp>
        </p:grpSp>
      </p:grpSp>
      <p:cxnSp>
        <p:nvCxnSpPr>
          <p:cNvPr id="80" name="Straight Arrow Connector 79">
            <a:extLst>
              <a:ext uri="{FF2B5EF4-FFF2-40B4-BE49-F238E27FC236}">
                <a16:creationId xmlns:a16="http://schemas.microsoft.com/office/drawing/2014/main" id="{C21CF87E-7BB9-4346-840F-2A3818C9C8E7}"/>
              </a:ext>
            </a:extLst>
          </p:cNvPr>
          <p:cNvCxnSpPr>
            <a:cxnSpLocks/>
          </p:cNvCxnSpPr>
          <p:nvPr/>
        </p:nvCxnSpPr>
        <p:spPr>
          <a:xfrm>
            <a:off x="4412616" y="2812674"/>
            <a:ext cx="74295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34BB4593-2336-5E46-827B-8AB6124B1EA0}"/>
              </a:ext>
            </a:extLst>
          </p:cNvPr>
          <p:cNvSpPr/>
          <p:nvPr/>
        </p:nvSpPr>
        <p:spPr>
          <a:xfrm>
            <a:off x="5737140" y="1779299"/>
            <a:ext cx="1282005" cy="17389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r>
              <a:rPr lang="en-US" sz="900" dirty="0">
                <a:solidFill>
                  <a:schemeClr val="accent1"/>
                </a:solidFill>
              </a:rPr>
              <a:t>+ Custom Entities</a:t>
            </a:r>
          </a:p>
        </p:txBody>
      </p:sp>
      <p:grpSp>
        <p:nvGrpSpPr>
          <p:cNvPr id="7" name="Group 6">
            <a:extLst>
              <a:ext uri="{FF2B5EF4-FFF2-40B4-BE49-F238E27FC236}">
                <a16:creationId xmlns:a16="http://schemas.microsoft.com/office/drawing/2014/main" id="{A6F63EE6-DCFF-7947-AFA2-D94D9C38C0E9}"/>
              </a:ext>
            </a:extLst>
          </p:cNvPr>
          <p:cNvGrpSpPr/>
          <p:nvPr/>
        </p:nvGrpSpPr>
        <p:grpSpPr>
          <a:xfrm>
            <a:off x="5321477" y="2121592"/>
            <a:ext cx="1790237" cy="578832"/>
            <a:chOff x="5321477" y="2121592"/>
            <a:chExt cx="1790237" cy="578832"/>
          </a:xfrm>
        </p:grpSpPr>
        <p:grpSp>
          <p:nvGrpSpPr>
            <p:cNvPr id="82" name="Group 81">
              <a:extLst>
                <a:ext uri="{FF2B5EF4-FFF2-40B4-BE49-F238E27FC236}">
                  <a16:creationId xmlns:a16="http://schemas.microsoft.com/office/drawing/2014/main" id="{0601C821-E7E3-FE44-98C4-FBEC5023FE71}"/>
                </a:ext>
              </a:extLst>
            </p:cNvPr>
            <p:cNvGrpSpPr/>
            <p:nvPr/>
          </p:nvGrpSpPr>
          <p:grpSpPr>
            <a:xfrm>
              <a:off x="5321477" y="2121592"/>
              <a:ext cx="1790237" cy="578832"/>
              <a:chOff x="8502951" y="5919736"/>
              <a:chExt cx="2864379" cy="926133"/>
            </a:xfrm>
          </p:grpSpPr>
          <p:sp>
            <p:nvSpPr>
              <p:cNvPr id="83" name="Rectangle 82">
                <a:extLst>
                  <a:ext uri="{FF2B5EF4-FFF2-40B4-BE49-F238E27FC236}">
                    <a16:creationId xmlns:a16="http://schemas.microsoft.com/office/drawing/2014/main" id="{F9223A05-14E2-8D49-885D-DD60BDDF5E15}"/>
                  </a:ext>
                </a:extLst>
              </p:cNvPr>
              <p:cNvSpPr/>
              <p:nvPr/>
            </p:nvSpPr>
            <p:spPr bwMode="auto">
              <a:xfrm>
                <a:off x="8502951" y="5919736"/>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3AC3F4C8-C2ED-1D47-B19C-B2FFB8406BD1}"/>
                  </a:ext>
                </a:extLst>
              </p:cNvPr>
              <p:cNvSpPr txBox="1"/>
              <p:nvPr/>
            </p:nvSpPr>
            <p:spPr>
              <a:xfrm>
                <a:off x="9481516" y="5963165"/>
                <a:ext cx="1885814" cy="882704"/>
              </a:xfrm>
              <a:prstGeom prst="rect">
                <a:avLst/>
              </a:prstGeom>
              <a:noFill/>
            </p:spPr>
            <p:txBody>
              <a:bodyPr wrap="square" lIns="114300" tIns="91440" rIns="114300" bIns="91440" rtlCol="0">
                <a:spAutoFit/>
              </a:bodyPr>
              <a:lstStyle/>
              <a:p>
                <a:pPr>
                  <a:lnSpc>
                    <a:spcPct val="90000"/>
                  </a:lnSpc>
                </a:pPr>
                <a:r>
                  <a:rPr lang="en-US" sz="1250" dirty="0">
                    <a:solidFill>
                      <a:srgbClr val="F9F9F9"/>
                    </a:solidFill>
                  </a:rPr>
                  <a:t>PII </a:t>
                </a:r>
              </a:p>
              <a:p>
                <a:pPr>
                  <a:lnSpc>
                    <a:spcPct val="90000"/>
                  </a:lnSpc>
                  <a:spcAft>
                    <a:spcPts val="1125"/>
                  </a:spcAft>
                </a:pPr>
                <a:r>
                  <a:rPr lang="en-US" sz="700" dirty="0">
                    <a:solidFill>
                      <a:srgbClr val="F9F9F9"/>
                    </a:solidFill>
                  </a:rPr>
                  <a:t>(Personally Identifiable Information)</a:t>
                </a:r>
                <a:endParaRPr lang="en-US" sz="1250" dirty="0">
                  <a:solidFill>
                    <a:srgbClr val="F9F9F9"/>
                  </a:solidFill>
                </a:endParaRPr>
              </a:p>
            </p:txBody>
          </p:sp>
        </p:grpSp>
        <p:pic>
          <p:nvPicPr>
            <p:cNvPr id="6" name="Picture 5">
              <a:extLst>
                <a:ext uri="{FF2B5EF4-FFF2-40B4-BE49-F238E27FC236}">
                  <a16:creationId xmlns:a16="http://schemas.microsoft.com/office/drawing/2014/main" id="{29A42AD5-4404-5A4F-8029-F11F36316E86}"/>
                </a:ext>
              </a:extLst>
            </p:cNvPr>
            <p:cNvPicPr>
              <a:picLocks noChangeAspect="1"/>
            </p:cNvPicPr>
            <p:nvPr/>
          </p:nvPicPr>
          <p:blipFill>
            <a:blip r:embed="rId13"/>
            <a:stretch>
              <a:fillRect/>
            </a:stretch>
          </p:blipFill>
          <p:spPr>
            <a:xfrm>
              <a:off x="5367069" y="2131298"/>
              <a:ext cx="561793" cy="561793"/>
            </a:xfrm>
            <a:prstGeom prst="rect">
              <a:avLst/>
            </a:prstGeom>
          </p:spPr>
        </p:pic>
      </p:grpSp>
    </p:spTree>
    <p:extLst>
      <p:ext uri="{BB962C8B-B14F-4D97-AF65-F5344CB8AC3E}">
        <p14:creationId xmlns:p14="http://schemas.microsoft.com/office/powerpoint/2010/main" val="244351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100"/>
                                        <p:tgtEl>
                                          <p:spTgt spid="80"/>
                                        </p:tgtEl>
                                      </p:cBhvr>
                                    </p:animEffect>
                                  </p:childTnLst>
                                </p:cTn>
                              </p:par>
                            </p:childTnLst>
                          </p:cTn>
                        </p:par>
                        <p:par>
                          <p:cTn id="21" fill="hold">
                            <p:stCondLst>
                              <p:cond delay="100"/>
                            </p:stCondLst>
                            <p:childTnLst>
                              <p:par>
                                <p:cTn id="22" presetID="55"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p:cTn id="24" dur="250" fill="hold"/>
                                        <p:tgtEl>
                                          <p:spTgt spid="45"/>
                                        </p:tgtEl>
                                        <p:attrNameLst>
                                          <p:attrName>ppt_w</p:attrName>
                                        </p:attrNameLst>
                                      </p:cBhvr>
                                      <p:tavLst>
                                        <p:tav tm="0">
                                          <p:val>
                                            <p:strVal val="#ppt_w*0.70"/>
                                          </p:val>
                                        </p:tav>
                                        <p:tav tm="100000">
                                          <p:val>
                                            <p:strVal val="#ppt_w"/>
                                          </p:val>
                                        </p:tav>
                                      </p:tavLst>
                                    </p:anim>
                                    <p:anim calcmode="lin" valueType="num">
                                      <p:cBhvr>
                                        <p:cTn id="25" dur="250" fill="hold"/>
                                        <p:tgtEl>
                                          <p:spTgt spid="45"/>
                                        </p:tgtEl>
                                        <p:attrNameLst>
                                          <p:attrName>ppt_h</p:attrName>
                                        </p:attrNameLst>
                                      </p:cBhvr>
                                      <p:tavLst>
                                        <p:tav tm="0">
                                          <p:val>
                                            <p:strVal val="#ppt_h"/>
                                          </p:val>
                                        </p:tav>
                                        <p:tav tm="100000">
                                          <p:val>
                                            <p:strVal val="#ppt_h"/>
                                          </p:val>
                                        </p:tav>
                                      </p:tavLst>
                                    </p:anim>
                                    <p:animEffect transition="in" filter="fade">
                                      <p:cBhvr>
                                        <p:cTn id="26" dur="250"/>
                                        <p:tgtEl>
                                          <p:spTgt spid="45"/>
                                        </p:tgtEl>
                                      </p:cBhvr>
                                    </p:animEffect>
                                  </p:childTnLst>
                                </p:cTn>
                              </p:par>
                            </p:childTnLst>
                          </p:cTn>
                        </p:par>
                        <p:par>
                          <p:cTn id="27" fill="hold">
                            <p:stCondLst>
                              <p:cond delay="350"/>
                            </p:stCondLst>
                            <p:childTnLst>
                              <p:par>
                                <p:cTn id="28" presetID="55" presetClass="entr" presetSubtype="0"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 calcmode="lin" valueType="num">
                                      <p:cBhvr>
                                        <p:cTn id="30" dur="250" fill="hold"/>
                                        <p:tgtEl>
                                          <p:spTgt spid="70"/>
                                        </p:tgtEl>
                                        <p:attrNameLst>
                                          <p:attrName>ppt_w</p:attrName>
                                        </p:attrNameLst>
                                      </p:cBhvr>
                                      <p:tavLst>
                                        <p:tav tm="0">
                                          <p:val>
                                            <p:strVal val="#ppt_w*0.70"/>
                                          </p:val>
                                        </p:tav>
                                        <p:tav tm="100000">
                                          <p:val>
                                            <p:strVal val="#ppt_w"/>
                                          </p:val>
                                        </p:tav>
                                      </p:tavLst>
                                    </p:anim>
                                    <p:anim calcmode="lin" valueType="num">
                                      <p:cBhvr>
                                        <p:cTn id="31" dur="250" fill="hold"/>
                                        <p:tgtEl>
                                          <p:spTgt spid="70"/>
                                        </p:tgtEl>
                                        <p:attrNameLst>
                                          <p:attrName>ppt_h</p:attrName>
                                        </p:attrNameLst>
                                      </p:cBhvr>
                                      <p:tavLst>
                                        <p:tav tm="0">
                                          <p:val>
                                            <p:strVal val="#ppt_h"/>
                                          </p:val>
                                        </p:tav>
                                        <p:tav tm="100000">
                                          <p:val>
                                            <p:strVal val="#ppt_h"/>
                                          </p:val>
                                        </p:tav>
                                      </p:tavLst>
                                    </p:anim>
                                    <p:animEffect transition="in" filter="fade">
                                      <p:cBhvr>
                                        <p:cTn id="32" dur="250"/>
                                        <p:tgtEl>
                                          <p:spTgt spid="70"/>
                                        </p:tgtEl>
                                      </p:cBhvr>
                                    </p:animEffect>
                                  </p:childTnLst>
                                </p:cTn>
                              </p:par>
                            </p:childTnLst>
                          </p:cTn>
                        </p:par>
                        <p:par>
                          <p:cTn id="33" fill="hold">
                            <p:stCondLst>
                              <p:cond delay="600"/>
                            </p:stCondLst>
                            <p:childTnLst>
                              <p:par>
                                <p:cTn id="34" presetID="55" presetClass="entr" presetSubtype="0" fill="hold" nodeType="after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p:cTn id="36" dur="250" fill="hold"/>
                                        <p:tgtEl>
                                          <p:spTgt spid="55"/>
                                        </p:tgtEl>
                                        <p:attrNameLst>
                                          <p:attrName>ppt_w</p:attrName>
                                        </p:attrNameLst>
                                      </p:cBhvr>
                                      <p:tavLst>
                                        <p:tav tm="0">
                                          <p:val>
                                            <p:strVal val="#ppt_w*0.70"/>
                                          </p:val>
                                        </p:tav>
                                        <p:tav tm="100000">
                                          <p:val>
                                            <p:strVal val="#ppt_w"/>
                                          </p:val>
                                        </p:tav>
                                      </p:tavLst>
                                    </p:anim>
                                    <p:anim calcmode="lin" valueType="num">
                                      <p:cBhvr>
                                        <p:cTn id="37" dur="250" fill="hold"/>
                                        <p:tgtEl>
                                          <p:spTgt spid="55"/>
                                        </p:tgtEl>
                                        <p:attrNameLst>
                                          <p:attrName>ppt_h</p:attrName>
                                        </p:attrNameLst>
                                      </p:cBhvr>
                                      <p:tavLst>
                                        <p:tav tm="0">
                                          <p:val>
                                            <p:strVal val="#ppt_h"/>
                                          </p:val>
                                        </p:tav>
                                        <p:tav tm="100000">
                                          <p:val>
                                            <p:strVal val="#ppt_h"/>
                                          </p:val>
                                        </p:tav>
                                      </p:tavLst>
                                    </p:anim>
                                    <p:animEffect transition="in" filter="fade">
                                      <p:cBhvr>
                                        <p:cTn id="38" dur="250"/>
                                        <p:tgtEl>
                                          <p:spTgt spid="55"/>
                                        </p:tgtEl>
                                      </p:cBhvr>
                                    </p:animEffect>
                                  </p:childTnLst>
                                </p:cTn>
                              </p:par>
                            </p:childTnLst>
                          </p:cTn>
                        </p:par>
                        <p:par>
                          <p:cTn id="39" fill="hold">
                            <p:stCondLst>
                              <p:cond delay="850"/>
                            </p:stCondLst>
                            <p:childTnLst>
                              <p:par>
                                <p:cTn id="40" presetID="55" presetClass="entr" presetSubtype="0"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p:cTn id="42" dur="250" fill="hold"/>
                                        <p:tgtEl>
                                          <p:spTgt spid="65"/>
                                        </p:tgtEl>
                                        <p:attrNameLst>
                                          <p:attrName>ppt_w</p:attrName>
                                        </p:attrNameLst>
                                      </p:cBhvr>
                                      <p:tavLst>
                                        <p:tav tm="0">
                                          <p:val>
                                            <p:strVal val="#ppt_w*0.70"/>
                                          </p:val>
                                        </p:tav>
                                        <p:tav tm="100000">
                                          <p:val>
                                            <p:strVal val="#ppt_w"/>
                                          </p:val>
                                        </p:tav>
                                      </p:tavLst>
                                    </p:anim>
                                    <p:anim calcmode="lin" valueType="num">
                                      <p:cBhvr>
                                        <p:cTn id="43" dur="250" fill="hold"/>
                                        <p:tgtEl>
                                          <p:spTgt spid="65"/>
                                        </p:tgtEl>
                                        <p:attrNameLst>
                                          <p:attrName>ppt_h</p:attrName>
                                        </p:attrNameLst>
                                      </p:cBhvr>
                                      <p:tavLst>
                                        <p:tav tm="0">
                                          <p:val>
                                            <p:strVal val="#ppt_h"/>
                                          </p:val>
                                        </p:tav>
                                        <p:tav tm="100000">
                                          <p:val>
                                            <p:strVal val="#ppt_h"/>
                                          </p:val>
                                        </p:tav>
                                      </p:tavLst>
                                    </p:anim>
                                    <p:animEffect transition="in" filter="fade">
                                      <p:cBhvr>
                                        <p:cTn id="44" dur="250"/>
                                        <p:tgtEl>
                                          <p:spTgt spid="65"/>
                                        </p:tgtEl>
                                      </p:cBhvr>
                                    </p:animEffect>
                                  </p:childTnLst>
                                </p:cTn>
                              </p:par>
                            </p:childTnLst>
                          </p:cTn>
                        </p:par>
                        <p:par>
                          <p:cTn id="45" fill="hold">
                            <p:stCondLst>
                              <p:cond delay="1100"/>
                            </p:stCondLst>
                            <p:childTnLst>
                              <p:par>
                                <p:cTn id="46" presetID="55" presetClass="entr" presetSubtype="0" fill="hold" nodeType="after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p:cTn id="48" dur="250" fill="hold"/>
                                        <p:tgtEl>
                                          <p:spTgt spid="50"/>
                                        </p:tgtEl>
                                        <p:attrNameLst>
                                          <p:attrName>ppt_w</p:attrName>
                                        </p:attrNameLst>
                                      </p:cBhvr>
                                      <p:tavLst>
                                        <p:tav tm="0">
                                          <p:val>
                                            <p:strVal val="#ppt_w*0.70"/>
                                          </p:val>
                                        </p:tav>
                                        <p:tav tm="100000">
                                          <p:val>
                                            <p:strVal val="#ppt_w"/>
                                          </p:val>
                                        </p:tav>
                                      </p:tavLst>
                                    </p:anim>
                                    <p:anim calcmode="lin" valueType="num">
                                      <p:cBhvr>
                                        <p:cTn id="49" dur="250" fill="hold"/>
                                        <p:tgtEl>
                                          <p:spTgt spid="50"/>
                                        </p:tgtEl>
                                        <p:attrNameLst>
                                          <p:attrName>ppt_h</p:attrName>
                                        </p:attrNameLst>
                                      </p:cBhvr>
                                      <p:tavLst>
                                        <p:tav tm="0">
                                          <p:val>
                                            <p:strVal val="#ppt_h"/>
                                          </p:val>
                                        </p:tav>
                                        <p:tav tm="100000">
                                          <p:val>
                                            <p:strVal val="#ppt_h"/>
                                          </p:val>
                                        </p:tav>
                                      </p:tavLst>
                                    </p:anim>
                                    <p:animEffect transition="in" filter="fade">
                                      <p:cBhvr>
                                        <p:cTn id="50" dur="250"/>
                                        <p:tgtEl>
                                          <p:spTgt spid="50"/>
                                        </p:tgtEl>
                                      </p:cBhvr>
                                    </p:animEffect>
                                  </p:childTnLst>
                                </p:cTn>
                              </p:par>
                            </p:childTnLst>
                          </p:cTn>
                        </p:par>
                        <p:par>
                          <p:cTn id="51" fill="hold">
                            <p:stCondLst>
                              <p:cond delay="1350"/>
                            </p:stCondLst>
                            <p:childTnLst>
                              <p:par>
                                <p:cTn id="52" presetID="55" presetClass="entr" presetSubtype="0" fill="hold" nodeType="after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p:cTn id="54" dur="250" fill="hold"/>
                                        <p:tgtEl>
                                          <p:spTgt spid="75"/>
                                        </p:tgtEl>
                                        <p:attrNameLst>
                                          <p:attrName>ppt_w</p:attrName>
                                        </p:attrNameLst>
                                      </p:cBhvr>
                                      <p:tavLst>
                                        <p:tav tm="0">
                                          <p:val>
                                            <p:strVal val="#ppt_w*0.70"/>
                                          </p:val>
                                        </p:tav>
                                        <p:tav tm="100000">
                                          <p:val>
                                            <p:strVal val="#ppt_w"/>
                                          </p:val>
                                        </p:tav>
                                      </p:tavLst>
                                    </p:anim>
                                    <p:anim calcmode="lin" valueType="num">
                                      <p:cBhvr>
                                        <p:cTn id="55" dur="250" fill="hold"/>
                                        <p:tgtEl>
                                          <p:spTgt spid="75"/>
                                        </p:tgtEl>
                                        <p:attrNameLst>
                                          <p:attrName>ppt_h</p:attrName>
                                        </p:attrNameLst>
                                      </p:cBhvr>
                                      <p:tavLst>
                                        <p:tav tm="0">
                                          <p:val>
                                            <p:strVal val="#ppt_h"/>
                                          </p:val>
                                        </p:tav>
                                        <p:tav tm="100000">
                                          <p:val>
                                            <p:strVal val="#ppt_h"/>
                                          </p:val>
                                        </p:tav>
                                      </p:tavLst>
                                    </p:anim>
                                    <p:animEffect transition="in" filter="fade">
                                      <p:cBhvr>
                                        <p:cTn id="56" dur="250"/>
                                        <p:tgtEl>
                                          <p:spTgt spid="75"/>
                                        </p:tgtEl>
                                      </p:cBhvr>
                                    </p:animEffect>
                                  </p:childTnLst>
                                </p:cTn>
                              </p:par>
                            </p:childTnLst>
                          </p:cTn>
                        </p:par>
                        <p:par>
                          <p:cTn id="57" fill="hold">
                            <p:stCondLst>
                              <p:cond delay="1600"/>
                            </p:stCondLst>
                            <p:childTnLst>
                              <p:par>
                                <p:cTn id="58" presetID="55" presetClass="entr" presetSubtype="0" fill="hold" nodeType="afterEffect">
                                  <p:stCondLst>
                                    <p:cond delay="0"/>
                                  </p:stCondLst>
                                  <p:childTnLst>
                                    <p:set>
                                      <p:cBhvr>
                                        <p:cTn id="59" dur="1" fill="hold">
                                          <p:stCondLst>
                                            <p:cond delay="0"/>
                                          </p:stCondLst>
                                        </p:cTn>
                                        <p:tgtEl>
                                          <p:spTgt spid="60"/>
                                        </p:tgtEl>
                                        <p:attrNameLst>
                                          <p:attrName>style.visibility</p:attrName>
                                        </p:attrNameLst>
                                      </p:cBhvr>
                                      <p:to>
                                        <p:strVal val="visible"/>
                                      </p:to>
                                    </p:set>
                                    <p:anim calcmode="lin" valueType="num">
                                      <p:cBhvr>
                                        <p:cTn id="60" dur="250" fill="hold"/>
                                        <p:tgtEl>
                                          <p:spTgt spid="60"/>
                                        </p:tgtEl>
                                        <p:attrNameLst>
                                          <p:attrName>ppt_w</p:attrName>
                                        </p:attrNameLst>
                                      </p:cBhvr>
                                      <p:tavLst>
                                        <p:tav tm="0">
                                          <p:val>
                                            <p:strVal val="#ppt_w*0.70"/>
                                          </p:val>
                                        </p:tav>
                                        <p:tav tm="100000">
                                          <p:val>
                                            <p:strVal val="#ppt_w"/>
                                          </p:val>
                                        </p:tav>
                                      </p:tavLst>
                                    </p:anim>
                                    <p:anim calcmode="lin" valueType="num">
                                      <p:cBhvr>
                                        <p:cTn id="61" dur="250" fill="hold"/>
                                        <p:tgtEl>
                                          <p:spTgt spid="60"/>
                                        </p:tgtEl>
                                        <p:attrNameLst>
                                          <p:attrName>ppt_h</p:attrName>
                                        </p:attrNameLst>
                                      </p:cBhvr>
                                      <p:tavLst>
                                        <p:tav tm="0">
                                          <p:val>
                                            <p:strVal val="#ppt_h"/>
                                          </p:val>
                                        </p:tav>
                                        <p:tav tm="100000">
                                          <p:val>
                                            <p:strVal val="#ppt_h"/>
                                          </p:val>
                                        </p:tav>
                                      </p:tavLst>
                                    </p:anim>
                                    <p:animEffect transition="in" filter="fade">
                                      <p:cBhvr>
                                        <p:cTn id="62"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A67B-EBC3-6D40-980D-67377B61BE90}"/>
              </a:ext>
            </a:extLst>
          </p:cNvPr>
          <p:cNvSpPr>
            <a:spLocks noGrp="1"/>
          </p:cNvSpPr>
          <p:nvPr>
            <p:ph type="title"/>
          </p:nvPr>
        </p:nvSpPr>
        <p:spPr/>
        <p:txBody>
          <a:bodyPr/>
          <a:lstStyle/>
          <a:p>
            <a:r>
              <a:rPr lang="en-US" dirty="0"/>
              <a:t>Entity Detection</a:t>
            </a:r>
          </a:p>
        </p:txBody>
      </p:sp>
      <p:sp>
        <p:nvSpPr>
          <p:cNvPr id="5" name="Rectangle 4">
            <a:extLst>
              <a:ext uri="{FF2B5EF4-FFF2-40B4-BE49-F238E27FC236}">
                <a16:creationId xmlns:a16="http://schemas.microsoft.com/office/drawing/2014/main" id="{DE97E56E-351F-294D-A089-A66408799FA8}"/>
              </a:ext>
            </a:extLst>
          </p:cNvPr>
          <p:cNvSpPr/>
          <p:nvPr/>
        </p:nvSpPr>
        <p:spPr>
          <a:xfrm>
            <a:off x="578857" y="1489993"/>
            <a:ext cx="3867500" cy="1998817"/>
          </a:xfrm>
          <a:prstGeom prst="rect">
            <a:avLst/>
          </a:prstGeom>
        </p:spPr>
        <p:txBody>
          <a:bodyPr wrap="square">
            <a:spAutoFit/>
          </a:bodyPr>
          <a:lstStyle/>
          <a:p>
            <a:pPr>
              <a:lnSpc>
                <a:spcPct val="150000"/>
              </a:lnSpc>
            </a:pPr>
            <a:r>
              <a:rPr lang="en-US" sz="1400" dirty="0"/>
              <a:t>Amazon.com, Inc. is located in Seattle, WA and was founded July 5th, 1994 by Jeff Bezos. Known to the most customer obsessed organization, it welcomes thousands of customers and partners to one of its flagship events AWS re:Invent every year.</a:t>
            </a:r>
          </a:p>
        </p:txBody>
      </p:sp>
      <p:sp>
        <p:nvSpPr>
          <p:cNvPr id="6" name="Rectangle 5">
            <a:extLst>
              <a:ext uri="{FF2B5EF4-FFF2-40B4-BE49-F238E27FC236}">
                <a16:creationId xmlns:a16="http://schemas.microsoft.com/office/drawing/2014/main" id="{38C68044-C964-B84B-B2B7-90617810644A}"/>
              </a:ext>
            </a:extLst>
          </p:cNvPr>
          <p:cNvSpPr>
            <a:spLocks/>
          </p:cNvSpPr>
          <p:nvPr/>
        </p:nvSpPr>
        <p:spPr>
          <a:xfrm>
            <a:off x="7057679" y="1417588"/>
            <a:ext cx="1844095" cy="18288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wrap="none" lIns="182880" tIns="146304" rIns="182880" bIns="146304" rtlCol="0" anchor="ctr">
            <a:spAutoFit/>
          </a:bodyPr>
          <a:lstStyle/>
          <a:p>
            <a:r>
              <a:rPr lang="en-US" sz="1100" dirty="0">
                <a:solidFill>
                  <a:schemeClr val="tx1"/>
                </a:solidFill>
              </a:rPr>
              <a:t>Entity: </a:t>
            </a:r>
            <a:r>
              <a:rPr lang="en-US" sz="1100" dirty="0">
                <a:solidFill>
                  <a:schemeClr val="accent1"/>
                </a:solidFill>
              </a:rPr>
              <a:t>ORGANIZATION</a:t>
            </a:r>
          </a:p>
        </p:txBody>
      </p:sp>
      <p:sp>
        <p:nvSpPr>
          <p:cNvPr id="7" name="Rectangle 6">
            <a:extLst>
              <a:ext uri="{FF2B5EF4-FFF2-40B4-BE49-F238E27FC236}">
                <a16:creationId xmlns:a16="http://schemas.microsoft.com/office/drawing/2014/main" id="{DE5D7192-600B-2C4B-820E-45742BC3CAD0}"/>
              </a:ext>
            </a:extLst>
          </p:cNvPr>
          <p:cNvSpPr>
            <a:spLocks/>
          </p:cNvSpPr>
          <p:nvPr/>
        </p:nvSpPr>
        <p:spPr>
          <a:xfrm>
            <a:off x="7057679" y="2618561"/>
            <a:ext cx="1359988" cy="18288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wrap="none" lIns="182880" tIns="146304" rIns="182880" bIns="146304" rtlCol="0" anchor="ctr">
            <a:spAutoFit/>
          </a:bodyPr>
          <a:lstStyle/>
          <a:p>
            <a:r>
              <a:rPr lang="en-US" sz="1100" dirty="0">
                <a:solidFill>
                  <a:schemeClr val="tx1"/>
                </a:solidFill>
              </a:rPr>
              <a:t>Entity: </a:t>
            </a:r>
            <a:r>
              <a:rPr lang="en-US" sz="1100" dirty="0">
                <a:solidFill>
                  <a:schemeClr val="accent1"/>
                </a:solidFill>
              </a:rPr>
              <a:t>PERSON</a:t>
            </a:r>
          </a:p>
        </p:txBody>
      </p:sp>
      <p:sp>
        <p:nvSpPr>
          <p:cNvPr id="8" name="Rectangle 7">
            <a:extLst>
              <a:ext uri="{FF2B5EF4-FFF2-40B4-BE49-F238E27FC236}">
                <a16:creationId xmlns:a16="http://schemas.microsoft.com/office/drawing/2014/main" id="{8C1B2322-1F06-9C47-9584-482E64478549}"/>
              </a:ext>
            </a:extLst>
          </p:cNvPr>
          <p:cNvSpPr>
            <a:spLocks/>
          </p:cNvSpPr>
          <p:nvPr/>
        </p:nvSpPr>
        <p:spPr>
          <a:xfrm>
            <a:off x="7057679" y="2219676"/>
            <a:ext cx="1167627" cy="18288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wrap="none" lIns="182880" tIns="146304" rIns="182880" bIns="146304" rtlCol="0" anchor="ctr">
            <a:spAutoFit/>
          </a:bodyPr>
          <a:lstStyle/>
          <a:p>
            <a:r>
              <a:rPr lang="en-US" sz="1100" dirty="0">
                <a:solidFill>
                  <a:schemeClr val="tx1"/>
                </a:solidFill>
              </a:rPr>
              <a:t>Entity: </a:t>
            </a:r>
            <a:r>
              <a:rPr lang="en-US" sz="1100" dirty="0">
                <a:solidFill>
                  <a:schemeClr val="accent1"/>
                </a:solidFill>
              </a:rPr>
              <a:t>DATE</a:t>
            </a:r>
          </a:p>
        </p:txBody>
      </p:sp>
      <p:sp>
        <p:nvSpPr>
          <p:cNvPr id="9" name="Rectangle 8">
            <a:extLst>
              <a:ext uri="{FF2B5EF4-FFF2-40B4-BE49-F238E27FC236}">
                <a16:creationId xmlns:a16="http://schemas.microsoft.com/office/drawing/2014/main" id="{81360E3F-122E-6F42-82FF-EC5965728D66}"/>
              </a:ext>
            </a:extLst>
          </p:cNvPr>
          <p:cNvSpPr>
            <a:spLocks/>
          </p:cNvSpPr>
          <p:nvPr/>
        </p:nvSpPr>
        <p:spPr>
          <a:xfrm>
            <a:off x="7059282" y="3017446"/>
            <a:ext cx="1505861" cy="18288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wrap="none" lIns="182880" tIns="146304" rIns="182880" bIns="146304" rtlCol="0" anchor="ctr">
            <a:spAutoFit/>
          </a:bodyPr>
          <a:lstStyle/>
          <a:p>
            <a:r>
              <a:rPr lang="en-US" sz="1100" dirty="0">
                <a:solidFill>
                  <a:schemeClr val="tx1"/>
                </a:solidFill>
              </a:rPr>
              <a:t>Entity: </a:t>
            </a:r>
            <a:r>
              <a:rPr lang="en-US" sz="1100" dirty="0">
                <a:solidFill>
                  <a:schemeClr val="accent1"/>
                </a:solidFill>
              </a:rPr>
              <a:t>QUANTITY</a:t>
            </a:r>
          </a:p>
        </p:txBody>
      </p:sp>
      <p:sp>
        <p:nvSpPr>
          <p:cNvPr id="13" name="Rectangle 12">
            <a:extLst>
              <a:ext uri="{FF2B5EF4-FFF2-40B4-BE49-F238E27FC236}">
                <a16:creationId xmlns:a16="http://schemas.microsoft.com/office/drawing/2014/main" id="{F6570C7A-ECF1-F34B-BD5D-B6CAE47F02FB}"/>
              </a:ext>
            </a:extLst>
          </p:cNvPr>
          <p:cNvSpPr>
            <a:spLocks/>
          </p:cNvSpPr>
          <p:nvPr/>
        </p:nvSpPr>
        <p:spPr>
          <a:xfrm>
            <a:off x="7057679" y="3416331"/>
            <a:ext cx="1249381" cy="18288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wrap="none" lIns="182880" tIns="146304" rIns="182880" bIns="146304" rtlCol="0" anchor="ctr">
            <a:spAutoFit/>
          </a:bodyPr>
          <a:lstStyle/>
          <a:p>
            <a:r>
              <a:rPr lang="en-US" sz="1100" dirty="0">
                <a:solidFill>
                  <a:schemeClr val="tx1"/>
                </a:solidFill>
              </a:rPr>
              <a:t>Entity: </a:t>
            </a:r>
            <a:r>
              <a:rPr lang="en-US" sz="1100" dirty="0">
                <a:solidFill>
                  <a:schemeClr val="accent1"/>
                </a:solidFill>
              </a:rPr>
              <a:t>EVENT</a:t>
            </a:r>
          </a:p>
        </p:txBody>
      </p:sp>
      <p:sp>
        <p:nvSpPr>
          <p:cNvPr id="14" name="Rectangle 13">
            <a:extLst>
              <a:ext uri="{FF2B5EF4-FFF2-40B4-BE49-F238E27FC236}">
                <a16:creationId xmlns:a16="http://schemas.microsoft.com/office/drawing/2014/main" id="{B8EB14E6-F3CB-6443-BB6B-F274DEED1E72}"/>
              </a:ext>
            </a:extLst>
          </p:cNvPr>
          <p:cNvSpPr>
            <a:spLocks/>
          </p:cNvSpPr>
          <p:nvPr/>
        </p:nvSpPr>
        <p:spPr>
          <a:xfrm>
            <a:off x="7057679" y="1820791"/>
            <a:ext cx="1507464" cy="18288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wrap="none" lIns="182880" tIns="146304" rIns="182880" bIns="146304" rtlCol="0" anchor="ctr">
            <a:noAutofit/>
          </a:bodyPr>
          <a:lstStyle/>
          <a:p>
            <a:r>
              <a:rPr lang="en-US" sz="1100" dirty="0">
                <a:solidFill>
                  <a:schemeClr val="tx1"/>
                </a:solidFill>
              </a:rPr>
              <a:t>Entity: </a:t>
            </a:r>
            <a:r>
              <a:rPr lang="en-US" sz="1100" dirty="0">
                <a:solidFill>
                  <a:schemeClr val="accent1"/>
                </a:solidFill>
              </a:rPr>
              <a:t>LOCATION</a:t>
            </a:r>
          </a:p>
        </p:txBody>
      </p:sp>
      <p:sp>
        <p:nvSpPr>
          <p:cNvPr id="15" name="Rectangle 14">
            <a:extLst>
              <a:ext uri="{FF2B5EF4-FFF2-40B4-BE49-F238E27FC236}">
                <a16:creationId xmlns:a16="http://schemas.microsoft.com/office/drawing/2014/main" id="{7F2C27D5-FB2A-794F-9A23-F3992E70C41C}"/>
              </a:ext>
            </a:extLst>
          </p:cNvPr>
          <p:cNvSpPr/>
          <p:nvPr/>
        </p:nvSpPr>
        <p:spPr>
          <a:xfrm>
            <a:off x="5703380" y="1390158"/>
            <a:ext cx="1311578" cy="261610"/>
          </a:xfrm>
          <a:prstGeom prst="rect">
            <a:avLst/>
          </a:prstGeom>
        </p:spPr>
        <p:txBody>
          <a:bodyPr wrap="none">
            <a:spAutoFit/>
          </a:bodyPr>
          <a:lstStyle/>
          <a:p>
            <a:r>
              <a:rPr lang="en-US" sz="1100" dirty="0"/>
              <a:t>Amazon.com, Inc.</a:t>
            </a:r>
          </a:p>
        </p:txBody>
      </p:sp>
      <p:sp>
        <p:nvSpPr>
          <p:cNvPr id="16" name="Rectangle 15">
            <a:extLst>
              <a:ext uri="{FF2B5EF4-FFF2-40B4-BE49-F238E27FC236}">
                <a16:creationId xmlns:a16="http://schemas.microsoft.com/office/drawing/2014/main" id="{113D65BA-8BC9-D84B-B9CA-DEA6D91A917A}"/>
              </a:ext>
            </a:extLst>
          </p:cNvPr>
          <p:cNvSpPr/>
          <p:nvPr/>
        </p:nvSpPr>
        <p:spPr>
          <a:xfrm>
            <a:off x="6083293" y="1782610"/>
            <a:ext cx="931665" cy="261610"/>
          </a:xfrm>
          <a:prstGeom prst="rect">
            <a:avLst/>
          </a:prstGeom>
        </p:spPr>
        <p:txBody>
          <a:bodyPr wrap="none">
            <a:spAutoFit/>
          </a:bodyPr>
          <a:lstStyle/>
          <a:p>
            <a:r>
              <a:rPr lang="en-US" sz="1100" dirty="0"/>
              <a:t>Seattle, WA</a:t>
            </a:r>
          </a:p>
        </p:txBody>
      </p:sp>
      <p:sp>
        <p:nvSpPr>
          <p:cNvPr id="17" name="Rectangle 16">
            <a:extLst>
              <a:ext uri="{FF2B5EF4-FFF2-40B4-BE49-F238E27FC236}">
                <a16:creationId xmlns:a16="http://schemas.microsoft.com/office/drawing/2014/main" id="{ECB7A982-378D-734E-9261-06CC4E83E666}"/>
              </a:ext>
            </a:extLst>
          </p:cNvPr>
          <p:cNvSpPr/>
          <p:nvPr/>
        </p:nvSpPr>
        <p:spPr>
          <a:xfrm>
            <a:off x="5911771" y="2182290"/>
            <a:ext cx="1103187" cy="261610"/>
          </a:xfrm>
          <a:prstGeom prst="rect">
            <a:avLst/>
          </a:prstGeom>
        </p:spPr>
        <p:txBody>
          <a:bodyPr wrap="none">
            <a:spAutoFit/>
          </a:bodyPr>
          <a:lstStyle/>
          <a:p>
            <a:r>
              <a:rPr lang="en-US" sz="1100" dirty="0"/>
              <a:t>July 5th, 1994</a:t>
            </a:r>
          </a:p>
        </p:txBody>
      </p:sp>
      <p:sp>
        <p:nvSpPr>
          <p:cNvPr id="18" name="Rectangle 17">
            <a:extLst>
              <a:ext uri="{FF2B5EF4-FFF2-40B4-BE49-F238E27FC236}">
                <a16:creationId xmlns:a16="http://schemas.microsoft.com/office/drawing/2014/main" id="{CECABE18-0E4D-E546-80A3-83F0EC4E7CE6}"/>
              </a:ext>
            </a:extLst>
          </p:cNvPr>
          <p:cNvSpPr/>
          <p:nvPr/>
        </p:nvSpPr>
        <p:spPr>
          <a:xfrm>
            <a:off x="6179473" y="2571891"/>
            <a:ext cx="835485" cy="261610"/>
          </a:xfrm>
          <a:prstGeom prst="rect">
            <a:avLst/>
          </a:prstGeom>
        </p:spPr>
        <p:txBody>
          <a:bodyPr wrap="none">
            <a:spAutoFit/>
          </a:bodyPr>
          <a:lstStyle/>
          <a:p>
            <a:r>
              <a:rPr lang="en-US" sz="1100" dirty="0"/>
              <a:t>Jeff Bezos</a:t>
            </a:r>
          </a:p>
        </p:txBody>
      </p:sp>
      <p:sp>
        <p:nvSpPr>
          <p:cNvPr id="19" name="Rectangle 18">
            <a:extLst>
              <a:ext uri="{FF2B5EF4-FFF2-40B4-BE49-F238E27FC236}">
                <a16:creationId xmlns:a16="http://schemas.microsoft.com/office/drawing/2014/main" id="{36D0870E-5502-AA4E-8FA5-FB836F4F49AE}"/>
              </a:ext>
            </a:extLst>
          </p:cNvPr>
          <p:cNvSpPr/>
          <p:nvPr/>
        </p:nvSpPr>
        <p:spPr>
          <a:xfrm>
            <a:off x="5297821" y="2972562"/>
            <a:ext cx="1717137" cy="261610"/>
          </a:xfrm>
          <a:prstGeom prst="rect">
            <a:avLst/>
          </a:prstGeom>
        </p:spPr>
        <p:txBody>
          <a:bodyPr wrap="none">
            <a:spAutoFit/>
          </a:bodyPr>
          <a:lstStyle/>
          <a:p>
            <a:r>
              <a:rPr lang="en-US" sz="1100" dirty="0"/>
              <a:t>thousands of customers</a:t>
            </a:r>
          </a:p>
        </p:txBody>
      </p:sp>
      <p:sp>
        <p:nvSpPr>
          <p:cNvPr id="20" name="Rectangle 19">
            <a:extLst>
              <a:ext uri="{FF2B5EF4-FFF2-40B4-BE49-F238E27FC236}">
                <a16:creationId xmlns:a16="http://schemas.microsoft.com/office/drawing/2014/main" id="{6550D7B5-4E92-8E42-AEEB-3934B8B05BBD}"/>
              </a:ext>
            </a:extLst>
          </p:cNvPr>
          <p:cNvSpPr/>
          <p:nvPr/>
        </p:nvSpPr>
        <p:spPr>
          <a:xfrm>
            <a:off x="6259623" y="3385925"/>
            <a:ext cx="755335" cy="261610"/>
          </a:xfrm>
          <a:prstGeom prst="rect">
            <a:avLst/>
          </a:prstGeom>
        </p:spPr>
        <p:txBody>
          <a:bodyPr wrap="none">
            <a:spAutoFit/>
          </a:bodyPr>
          <a:lstStyle/>
          <a:p>
            <a:r>
              <a:rPr lang="en-US" sz="1100" dirty="0"/>
              <a:t>re:Invent</a:t>
            </a:r>
          </a:p>
        </p:txBody>
      </p:sp>
      <p:cxnSp>
        <p:nvCxnSpPr>
          <p:cNvPr id="21" name="Straight Connector 20">
            <a:extLst>
              <a:ext uri="{FF2B5EF4-FFF2-40B4-BE49-F238E27FC236}">
                <a16:creationId xmlns:a16="http://schemas.microsoft.com/office/drawing/2014/main" id="{94930CC9-AD7B-0F4F-9B91-BE3B90616FB1}"/>
              </a:ext>
            </a:extLst>
          </p:cNvPr>
          <p:cNvCxnSpPr>
            <a:cxnSpLocks/>
          </p:cNvCxnSpPr>
          <p:nvPr/>
        </p:nvCxnSpPr>
        <p:spPr>
          <a:xfrm>
            <a:off x="663115" y="1820791"/>
            <a:ext cx="1430931"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D197F17-F8CF-3E41-A71A-01BEF105892E}"/>
              </a:ext>
            </a:extLst>
          </p:cNvPr>
          <p:cNvCxnSpPr>
            <a:cxnSpLocks/>
          </p:cNvCxnSpPr>
          <p:nvPr/>
        </p:nvCxnSpPr>
        <p:spPr>
          <a:xfrm>
            <a:off x="3134089" y="1813811"/>
            <a:ext cx="977221"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BF2F09C-EA55-B74C-81A0-619E4F83327B}"/>
              </a:ext>
            </a:extLst>
          </p:cNvPr>
          <p:cNvCxnSpPr>
            <a:cxnSpLocks/>
          </p:cNvCxnSpPr>
          <p:nvPr/>
        </p:nvCxnSpPr>
        <p:spPr>
          <a:xfrm>
            <a:off x="2087067" y="2134898"/>
            <a:ext cx="1165684"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BD01347-3C7D-B241-ABE6-8A43A660905F}"/>
              </a:ext>
            </a:extLst>
          </p:cNvPr>
          <p:cNvCxnSpPr>
            <a:cxnSpLocks/>
          </p:cNvCxnSpPr>
          <p:nvPr/>
        </p:nvCxnSpPr>
        <p:spPr>
          <a:xfrm>
            <a:off x="3531959" y="2127918"/>
            <a:ext cx="32806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E449143-FCB9-A040-ADA5-B9EBDA64BF1F}"/>
              </a:ext>
            </a:extLst>
          </p:cNvPr>
          <p:cNvCxnSpPr>
            <a:cxnSpLocks/>
          </p:cNvCxnSpPr>
          <p:nvPr/>
        </p:nvCxnSpPr>
        <p:spPr>
          <a:xfrm>
            <a:off x="677076" y="2462965"/>
            <a:ext cx="453709"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95D0EC7-2CF3-8442-BB48-E3ED3F3B24C8}"/>
              </a:ext>
            </a:extLst>
          </p:cNvPr>
          <p:cNvCxnSpPr>
            <a:cxnSpLocks/>
          </p:cNvCxnSpPr>
          <p:nvPr/>
        </p:nvCxnSpPr>
        <p:spPr>
          <a:xfrm>
            <a:off x="2771122" y="2777072"/>
            <a:ext cx="1033061"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BB8CB8B-E062-EF4A-A96D-FEE64216C76D}"/>
              </a:ext>
            </a:extLst>
          </p:cNvPr>
          <p:cNvCxnSpPr>
            <a:cxnSpLocks/>
          </p:cNvCxnSpPr>
          <p:nvPr/>
        </p:nvCxnSpPr>
        <p:spPr>
          <a:xfrm>
            <a:off x="670096" y="3105139"/>
            <a:ext cx="816677"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B5B6329-4B03-8144-8C2A-23A044DA4573}"/>
              </a:ext>
            </a:extLst>
          </p:cNvPr>
          <p:cNvCxnSpPr>
            <a:cxnSpLocks/>
          </p:cNvCxnSpPr>
          <p:nvPr/>
        </p:nvCxnSpPr>
        <p:spPr>
          <a:xfrm flipV="1">
            <a:off x="1661278" y="3416331"/>
            <a:ext cx="732914" cy="9896"/>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DA92E3D-4B4C-C849-83C9-B9A88AD3826D}"/>
              </a:ext>
            </a:extLst>
          </p:cNvPr>
          <p:cNvCxnSpPr>
            <a:cxnSpLocks/>
          </p:cNvCxnSpPr>
          <p:nvPr/>
        </p:nvCxnSpPr>
        <p:spPr>
          <a:xfrm>
            <a:off x="4844310" y="1332772"/>
            <a:ext cx="0" cy="2457451"/>
          </a:xfrm>
          <a:prstGeom prst="line">
            <a:avLst/>
          </a:prstGeom>
          <a:ln w="12700">
            <a:solidFill>
              <a:schemeClr val="tx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56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B260-46F6-FA49-AF8B-1E47E9F247DB}"/>
              </a:ext>
            </a:extLst>
          </p:cNvPr>
          <p:cNvSpPr>
            <a:spLocks noGrp="1"/>
          </p:cNvSpPr>
          <p:nvPr>
            <p:ph type="title"/>
          </p:nvPr>
        </p:nvSpPr>
        <p:spPr/>
        <p:txBody>
          <a:bodyPr/>
          <a:lstStyle/>
          <a:p>
            <a:r>
              <a:rPr lang="en-US" dirty="0"/>
              <a:t>Key Phrase Detection with Amazon Comprehend</a:t>
            </a:r>
          </a:p>
        </p:txBody>
      </p:sp>
      <p:sp>
        <p:nvSpPr>
          <p:cNvPr id="3" name="Rectangle 2">
            <a:extLst>
              <a:ext uri="{FF2B5EF4-FFF2-40B4-BE49-F238E27FC236}">
                <a16:creationId xmlns:a16="http://schemas.microsoft.com/office/drawing/2014/main" id="{18E46516-3E99-A14C-9147-EE98ACF8632B}"/>
              </a:ext>
            </a:extLst>
          </p:cNvPr>
          <p:cNvSpPr/>
          <p:nvPr/>
        </p:nvSpPr>
        <p:spPr>
          <a:xfrm>
            <a:off x="457200" y="1206301"/>
            <a:ext cx="8404502" cy="1938992"/>
          </a:xfrm>
          <a:prstGeom prst="rect">
            <a:avLst/>
          </a:prstGeom>
          <a:ln w="12700">
            <a:noFill/>
          </a:ln>
        </p:spPr>
        <p:txBody>
          <a:bodyPr wrap="square">
            <a:spAutoFit/>
          </a:bodyPr>
          <a:lstStyle/>
          <a:p>
            <a:r>
              <a:rPr lang="en-US" sz="1200" dirty="0"/>
              <a:t>Hello John. Your AnyCompany Financial Services, LLC credit card account 1111-0000-1111-0000 has a minimum payment of $24.53 that is due by July 31st. Based on your autopay settings, we will withdraw your payment on the due date from your bank account XXXXXX1111 with the routing number XXXXX0000. </a:t>
            </a:r>
          </a:p>
          <a:p>
            <a:endParaRPr lang="en-US" sz="1200" dirty="0"/>
          </a:p>
          <a:p>
            <a:r>
              <a:rPr lang="en-US" sz="1200" dirty="0"/>
              <a:t>Your latest statement was mailed to 100 Main Street, Anytown, WA 98121. </a:t>
            </a:r>
          </a:p>
          <a:p>
            <a:endParaRPr lang="en-US" sz="1200" dirty="0"/>
          </a:p>
          <a:p>
            <a:r>
              <a:rPr lang="en-US" sz="1200" dirty="0"/>
              <a:t>After your payment is received, you will receive a confirmation text message at 206-555-0100. </a:t>
            </a:r>
          </a:p>
          <a:p>
            <a:endParaRPr lang="en-US" sz="1200" dirty="0"/>
          </a:p>
          <a:p>
            <a:r>
              <a:rPr lang="en-US" sz="1200" dirty="0"/>
              <a:t>If you have questions about your bill, AnyCompany Customer Service is available by phone at 206-555-0199 or email at support@anycompany.com.</a:t>
            </a:r>
          </a:p>
        </p:txBody>
      </p:sp>
      <p:cxnSp>
        <p:nvCxnSpPr>
          <p:cNvPr id="4" name="Straight Connector 3">
            <a:extLst>
              <a:ext uri="{FF2B5EF4-FFF2-40B4-BE49-F238E27FC236}">
                <a16:creationId xmlns:a16="http://schemas.microsoft.com/office/drawing/2014/main" id="{F988E2FD-A886-9E4B-AD91-1CCD92C506EB}"/>
              </a:ext>
            </a:extLst>
          </p:cNvPr>
          <p:cNvCxnSpPr>
            <a:cxnSpLocks/>
          </p:cNvCxnSpPr>
          <p:nvPr/>
        </p:nvCxnSpPr>
        <p:spPr>
          <a:xfrm>
            <a:off x="1374669" y="1423510"/>
            <a:ext cx="2522271"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C983BF4-1D96-5640-963E-D00820DB8A18}"/>
              </a:ext>
            </a:extLst>
          </p:cNvPr>
          <p:cNvCxnSpPr>
            <a:cxnSpLocks/>
          </p:cNvCxnSpPr>
          <p:nvPr/>
        </p:nvCxnSpPr>
        <p:spPr>
          <a:xfrm>
            <a:off x="3970583" y="1429647"/>
            <a:ext cx="1626281"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3542829-34FF-094D-9461-99C1267641F0}"/>
              </a:ext>
            </a:extLst>
          </p:cNvPr>
          <p:cNvCxnSpPr>
            <a:cxnSpLocks/>
          </p:cNvCxnSpPr>
          <p:nvPr/>
        </p:nvCxnSpPr>
        <p:spPr>
          <a:xfrm>
            <a:off x="5627549" y="1429647"/>
            <a:ext cx="1589460"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612584E-B6DC-D544-9F76-D2ECED9AF82A}"/>
              </a:ext>
            </a:extLst>
          </p:cNvPr>
          <p:cNvCxnSpPr>
            <a:cxnSpLocks/>
          </p:cNvCxnSpPr>
          <p:nvPr/>
        </p:nvCxnSpPr>
        <p:spPr>
          <a:xfrm>
            <a:off x="7523855" y="1423510"/>
            <a:ext cx="736428"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69F93FC-67E8-A94C-9151-D2FF0752AC27}"/>
              </a:ext>
            </a:extLst>
          </p:cNvPr>
          <p:cNvCxnSpPr>
            <a:cxnSpLocks/>
          </p:cNvCxnSpPr>
          <p:nvPr/>
        </p:nvCxnSpPr>
        <p:spPr>
          <a:xfrm>
            <a:off x="533911" y="1613755"/>
            <a:ext cx="625966"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5CCDDF6-EF75-494A-A7EB-4919E8BA784B}"/>
              </a:ext>
            </a:extLst>
          </p:cNvPr>
          <p:cNvCxnSpPr>
            <a:cxnSpLocks/>
          </p:cNvCxnSpPr>
          <p:nvPr/>
        </p:nvCxnSpPr>
        <p:spPr>
          <a:xfrm>
            <a:off x="1393078" y="1613755"/>
            <a:ext cx="484817"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252C76D-BC58-6442-B207-F915B0003D20}"/>
              </a:ext>
            </a:extLst>
          </p:cNvPr>
          <p:cNvCxnSpPr>
            <a:cxnSpLocks/>
          </p:cNvCxnSpPr>
          <p:nvPr/>
        </p:nvCxnSpPr>
        <p:spPr>
          <a:xfrm>
            <a:off x="2872074" y="1613755"/>
            <a:ext cx="650514"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0C5A020-4B73-D34D-A647-9E7F4A25D2D5}"/>
              </a:ext>
            </a:extLst>
          </p:cNvPr>
          <p:cNvCxnSpPr>
            <a:cxnSpLocks/>
          </p:cNvCxnSpPr>
          <p:nvPr/>
        </p:nvCxnSpPr>
        <p:spPr>
          <a:xfrm>
            <a:off x="4240607" y="1613755"/>
            <a:ext cx="1515817" cy="6137"/>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C9567BD-481E-E74F-A296-3C444479D8C6}"/>
              </a:ext>
            </a:extLst>
          </p:cNvPr>
          <p:cNvCxnSpPr>
            <a:cxnSpLocks/>
          </p:cNvCxnSpPr>
          <p:nvPr/>
        </p:nvCxnSpPr>
        <p:spPr>
          <a:xfrm>
            <a:off x="7002217" y="1613755"/>
            <a:ext cx="981906"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7A90FD3-E2A4-9E4B-807D-2F90BE2735C2}"/>
              </a:ext>
            </a:extLst>
          </p:cNvPr>
          <p:cNvCxnSpPr>
            <a:cxnSpLocks/>
          </p:cNvCxnSpPr>
          <p:nvPr/>
        </p:nvCxnSpPr>
        <p:spPr>
          <a:xfrm>
            <a:off x="540047" y="1810137"/>
            <a:ext cx="619830"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76F1FCB-C5F4-AA4F-965D-355BBFD266AE}"/>
              </a:ext>
            </a:extLst>
          </p:cNvPr>
          <p:cNvCxnSpPr>
            <a:cxnSpLocks/>
          </p:cNvCxnSpPr>
          <p:nvPr/>
        </p:nvCxnSpPr>
        <p:spPr>
          <a:xfrm>
            <a:off x="8260283" y="1619892"/>
            <a:ext cx="147287"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E6A346C-BC0F-C04A-AE74-68CBA6818E81}"/>
              </a:ext>
            </a:extLst>
          </p:cNvPr>
          <p:cNvCxnSpPr>
            <a:cxnSpLocks/>
          </p:cNvCxnSpPr>
          <p:nvPr/>
        </p:nvCxnSpPr>
        <p:spPr>
          <a:xfrm>
            <a:off x="8260283" y="1423510"/>
            <a:ext cx="245478" cy="0"/>
          </a:xfrm>
          <a:prstGeom prst="line">
            <a:avLst/>
          </a:prstGeom>
          <a:ln w="12700">
            <a:solidFill>
              <a:srgbClr val="0070C0"/>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E755850-A0A8-9F48-8D92-B0C3388C9E94}"/>
              </a:ext>
            </a:extLst>
          </p:cNvPr>
          <p:cNvCxnSpPr>
            <a:cxnSpLocks/>
          </p:cNvCxnSpPr>
          <p:nvPr/>
        </p:nvCxnSpPr>
        <p:spPr>
          <a:xfrm>
            <a:off x="8432117" y="1619891"/>
            <a:ext cx="245478" cy="0"/>
          </a:xfrm>
          <a:prstGeom prst="line">
            <a:avLst/>
          </a:prstGeom>
          <a:ln w="12700">
            <a:solidFill>
              <a:srgbClr val="0070C0"/>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9F69659-F8F1-974C-AA34-83A59DB37883}"/>
              </a:ext>
            </a:extLst>
          </p:cNvPr>
          <p:cNvCxnSpPr>
            <a:cxnSpLocks/>
          </p:cNvCxnSpPr>
          <p:nvPr/>
        </p:nvCxnSpPr>
        <p:spPr>
          <a:xfrm>
            <a:off x="1564913" y="1803999"/>
            <a:ext cx="2215425"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FB0068A-4EB8-E04C-8446-327EF43536FE}"/>
              </a:ext>
            </a:extLst>
          </p:cNvPr>
          <p:cNvCxnSpPr>
            <a:cxnSpLocks/>
          </p:cNvCxnSpPr>
          <p:nvPr/>
        </p:nvCxnSpPr>
        <p:spPr>
          <a:xfrm>
            <a:off x="4173101" y="1810136"/>
            <a:ext cx="2215425"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1C2CD77-B7E9-4B41-BDAA-E967DD283298}"/>
              </a:ext>
            </a:extLst>
          </p:cNvPr>
          <p:cNvCxnSpPr>
            <a:cxnSpLocks/>
          </p:cNvCxnSpPr>
          <p:nvPr/>
        </p:nvCxnSpPr>
        <p:spPr>
          <a:xfrm>
            <a:off x="552323" y="2166077"/>
            <a:ext cx="1503543"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2AEEC80-835E-6842-9FB2-E75BC61731FA}"/>
              </a:ext>
            </a:extLst>
          </p:cNvPr>
          <p:cNvCxnSpPr>
            <a:cxnSpLocks/>
          </p:cNvCxnSpPr>
          <p:nvPr/>
        </p:nvCxnSpPr>
        <p:spPr>
          <a:xfrm flipV="1">
            <a:off x="3105279" y="2172214"/>
            <a:ext cx="245475" cy="1"/>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775565D-C9EF-0044-9EE1-B7D27561D2BF}"/>
              </a:ext>
            </a:extLst>
          </p:cNvPr>
          <p:cNvCxnSpPr>
            <a:cxnSpLocks/>
          </p:cNvCxnSpPr>
          <p:nvPr/>
        </p:nvCxnSpPr>
        <p:spPr>
          <a:xfrm flipV="1">
            <a:off x="3399851" y="2172215"/>
            <a:ext cx="773250" cy="1"/>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D78AE52-3226-DF4D-A41F-442B29C6B835}"/>
              </a:ext>
            </a:extLst>
          </p:cNvPr>
          <p:cNvCxnSpPr>
            <a:cxnSpLocks/>
          </p:cNvCxnSpPr>
          <p:nvPr/>
        </p:nvCxnSpPr>
        <p:spPr>
          <a:xfrm flipV="1">
            <a:off x="4240608" y="2172216"/>
            <a:ext cx="656648" cy="1"/>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0C21166-2FC2-0A43-A922-CD08B7DA8880}"/>
              </a:ext>
            </a:extLst>
          </p:cNvPr>
          <p:cNvCxnSpPr>
            <a:cxnSpLocks/>
          </p:cNvCxnSpPr>
          <p:nvPr/>
        </p:nvCxnSpPr>
        <p:spPr>
          <a:xfrm flipV="1">
            <a:off x="4983174" y="2178354"/>
            <a:ext cx="773250" cy="1"/>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C2007C9-4572-0A44-9391-E8CB9585EFAD}"/>
              </a:ext>
            </a:extLst>
          </p:cNvPr>
          <p:cNvCxnSpPr>
            <a:cxnSpLocks/>
          </p:cNvCxnSpPr>
          <p:nvPr/>
        </p:nvCxnSpPr>
        <p:spPr>
          <a:xfrm flipV="1">
            <a:off x="938948" y="2534296"/>
            <a:ext cx="938947" cy="1"/>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3E65602-9749-2242-91DD-66DB79793B8A}"/>
              </a:ext>
            </a:extLst>
          </p:cNvPr>
          <p:cNvCxnSpPr>
            <a:cxnSpLocks/>
          </p:cNvCxnSpPr>
          <p:nvPr/>
        </p:nvCxnSpPr>
        <p:spPr>
          <a:xfrm flipV="1">
            <a:off x="3835571" y="2534296"/>
            <a:ext cx="1969948" cy="2"/>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32415F8-BACC-1041-8316-3F11C3A26E32}"/>
              </a:ext>
            </a:extLst>
          </p:cNvPr>
          <p:cNvCxnSpPr>
            <a:cxnSpLocks/>
          </p:cNvCxnSpPr>
          <p:nvPr/>
        </p:nvCxnSpPr>
        <p:spPr>
          <a:xfrm>
            <a:off x="6026449" y="2528161"/>
            <a:ext cx="975768" cy="6135"/>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BD069F0-6423-274F-BA42-3BE3D665BE10}"/>
              </a:ext>
            </a:extLst>
          </p:cNvPr>
          <p:cNvCxnSpPr>
            <a:cxnSpLocks/>
          </p:cNvCxnSpPr>
          <p:nvPr/>
        </p:nvCxnSpPr>
        <p:spPr>
          <a:xfrm>
            <a:off x="1380805" y="2902507"/>
            <a:ext cx="625966"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BCC129C-B4A7-B84E-A105-30D3FFE6C8A8}"/>
              </a:ext>
            </a:extLst>
          </p:cNvPr>
          <p:cNvCxnSpPr>
            <a:cxnSpLocks/>
          </p:cNvCxnSpPr>
          <p:nvPr/>
        </p:nvCxnSpPr>
        <p:spPr>
          <a:xfrm flipV="1">
            <a:off x="2479314" y="2902512"/>
            <a:ext cx="625965" cy="1"/>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CF8D972-6630-0342-93C4-96856FC2C780}"/>
              </a:ext>
            </a:extLst>
          </p:cNvPr>
          <p:cNvCxnSpPr>
            <a:cxnSpLocks/>
          </p:cNvCxnSpPr>
          <p:nvPr/>
        </p:nvCxnSpPr>
        <p:spPr>
          <a:xfrm>
            <a:off x="3135963" y="2908643"/>
            <a:ext cx="2190877"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180A94D4-067B-3740-8EC3-4B183F08F643}"/>
              </a:ext>
            </a:extLst>
          </p:cNvPr>
          <p:cNvCxnSpPr>
            <a:cxnSpLocks/>
          </p:cNvCxnSpPr>
          <p:nvPr/>
        </p:nvCxnSpPr>
        <p:spPr>
          <a:xfrm>
            <a:off x="6339430" y="2902507"/>
            <a:ext cx="429585"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838106-1FF9-3F4E-805F-3F250B6A8B2E}"/>
              </a:ext>
            </a:extLst>
          </p:cNvPr>
          <p:cNvCxnSpPr>
            <a:cxnSpLocks/>
          </p:cNvCxnSpPr>
          <p:nvPr/>
        </p:nvCxnSpPr>
        <p:spPr>
          <a:xfrm>
            <a:off x="6996079" y="2902507"/>
            <a:ext cx="988044"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994B06E-900B-0F4B-9937-A85815C7C47F}"/>
              </a:ext>
            </a:extLst>
          </p:cNvPr>
          <p:cNvCxnSpPr>
            <a:cxnSpLocks/>
          </p:cNvCxnSpPr>
          <p:nvPr/>
        </p:nvCxnSpPr>
        <p:spPr>
          <a:xfrm>
            <a:off x="8229599" y="2908644"/>
            <a:ext cx="429585" cy="0"/>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C5553AC2-EC76-9549-95AC-31A5378425D8}"/>
              </a:ext>
            </a:extLst>
          </p:cNvPr>
          <p:cNvCxnSpPr>
            <a:cxnSpLocks/>
          </p:cNvCxnSpPr>
          <p:nvPr/>
        </p:nvCxnSpPr>
        <p:spPr>
          <a:xfrm flipV="1">
            <a:off x="711883" y="3080482"/>
            <a:ext cx="1969948" cy="2"/>
          </a:xfrm>
          <a:prstGeom prst="line">
            <a:avLst/>
          </a:prstGeom>
          <a:ln w="12700">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610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AWS AI_ML_Deck Template_v07</Template>
  <TotalTime>41883</TotalTime>
  <Words>4617</Words>
  <Application>Microsoft Office PowerPoint</Application>
  <PresentationFormat>On-screen Show (16:9)</PresentationFormat>
  <Paragraphs>582</Paragraphs>
  <Slides>33</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33</vt:i4>
      </vt:variant>
    </vt:vector>
  </HeadingPairs>
  <TitlesOfParts>
    <vt:vector size="48" baseType="lpstr">
      <vt:lpstr>ＭＳ Ｐゴシック</vt:lpstr>
      <vt:lpstr>Amazon Ember</vt:lpstr>
      <vt:lpstr>Amazon Ember Cd</vt:lpstr>
      <vt:lpstr>Amazon Ember Cd Light</vt:lpstr>
      <vt:lpstr>Amazon Ember Heavy</vt:lpstr>
      <vt:lpstr>Amazon Ember Light</vt:lpstr>
      <vt:lpstr>Amazon Ember Regular</vt:lpstr>
      <vt:lpstr>Arial</vt:lpstr>
      <vt:lpstr>Calibri</vt:lpstr>
      <vt:lpstr>Consolas</vt:lpstr>
      <vt:lpstr>Lucida Console</vt:lpstr>
      <vt:lpstr>Proxima Nova Extrabold</vt:lpstr>
      <vt:lpstr>Segoe UI</vt:lpstr>
      <vt:lpstr>Times New Roman</vt:lpstr>
      <vt:lpstr>4-60140_DeckTemplate_AWS AI ML</vt:lpstr>
      <vt:lpstr>PowerPoint Presentation</vt:lpstr>
      <vt:lpstr>PowerPoint Presentation</vt:lpstr>
      <vt:lpstr>The AWS ML Stack  Broadest and most complete set of Machine Learning capabilities</vt:lpstr>
      <vt:lpstr>Customer challenges with building NLP models</vt:lpstr>
      <vt:lpstr>PowerPoint Presentation</vt:lpstr>
      <vt:lpstr>Typical Amazon Comprehend use cases</vt:lpstr>
      <vt:lpstr>Amazon Comprehend</vt:lpstr>
      <vt:lpstr>Entity Detection</vt:lpstr>
      <vt:lpstr>Key Phrase Detection with Amazon Comprehend</vt:lpstr>
      <vt:lpstr>PII Detection</vt:lpstr>
      <vt:lpstr>PII handing options: Detect, Redact, Mask</vt:lpstr>
      <vt:lpstr>Two Modes of Operation</vt:lpstr>
      <vt:lpstr>PII Elements Detected</vt:lpstr>
      <vt:lpstr>Topic Modeling</vt:lpstr>
      <vt:lpstr>Custom Comprehend Custom Classifiers &amp; Custom Entity Recognizers</vt:lpstr>
      <vt:lpstr>Custom Classification</vt:lpstr>
      <vt:lpstr>Training Custom Classifiers</vt:lpstr>
      <vt:lpstr>Custom Classifier types</vt:lpstr>
      <vt:lpstr>Custom Entities</vt:lpstr>
      <vt:lpstr>Training data for Custom Entity Recognizers</vt:lpstr>
      <vt:lpstr>Automated Custom Entity Recognizer Training</vt:lpstr>
      <vt:lpstr>Annotating training data with SageMaker Ground Truth</vt:lpstr>
      <vt:lpstr>Human validation with Amazon Augmented AI for near-100% accuracy use cases</vt:lpstr>
      <vt:lpstr>Real-time custom classification and custom entity recognition</vt:lpstr>
      <vt:lpstr>Amazon Comprehend safeguards your data</vt:lpstr>
      <vt:lpstr>PowerPoint Presentation</vt:lpstr>
      <vt:lpstr>PowerPoint Presentation</vt:lpstr>
      <vt:lpstr>PowerPoint Presentation</vt:lpstr>
      <vt:lpstr>PowerPoint Presentation</vt:lpstr>
      <vt:lpstr>Getting started</vt:lpstr>
      <vt:lpstr>https://aws.amazon.com/comprehend/</vt:lpstr>
      <vt:lpstr>Get started: AWS Console</vt:lpstr>
      <vt:lpstr>Amazon Comprehend aws.amazon.com/comprehend</vt:lpstr>
    </vt:vector>
  </TitlesOfParts>
  <Manager/>
  <Company>AWS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Amazon Polly</dc:subject>
  <dc:creator>Ashish Khare</dc:creator>
  <cp:keywords>AWS AI</cp:keywords>
  <dc:description/>
  <cp:lastModifiedBy>Carlson, Martin</cp:lastModifiedBy>
  <cp:revision>299</cp:revision>
  <cp:lastPrinted>2020-04-17T04:44:40Z</cp:lastPrinted>
  <dcterms:created xsi:type="dcterms:W3CDTF">2019-05-01T16:15:48Z</dcterms:created>
  <dcterms:modified xsi:type="dcterms:W3CDTF">2020-10-07T22:12:57Z</dcterms:modified>
  <cp:category>AWS AI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